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4" r:id="rId2"/>
    <p:sldId id="257" r:id="rId3"/>
    <p:sldId id="258" r:id="rId4"/>
    <p:sldId id="285" r:id="rId5"/>
    <p:sldId id="286" r:id="rId6"/>
    <p:sldId id="287" r:id="rId7"/>
    <p:sldId id="262" r:id="rId8"/>
    <p:sldId id="288" r:id="rId9"/>
    <p:sldId id="260" r:id="rId10"/>
    <p:sldId id="289" r:id="rId11"/>
    <p:sldId id="292" r:id="rId12"/>
    <p:sldId id="264" r:id="rId13"/>
    <p:sldId id="265" r:id="rId14"/>
    <p:sldId id="266" r:id="rId15"/>
    <p:sldId id="267" r:id="rId16"/>
    <p:sldId id="268" r:id="rId17"/>
    <p:sldId id="274" r:id="rId18"/>
    <p:sldId id="275" r:id="rId19"/>
    <p:sldId id="276" r:id="rId20"/>
    <p:sldId id="269" r:id="rId21"/>
    <p:sldId id="281" r:id="rId22"/>
    <p:sldId id="282" r:id="rId23"/>
    <p:sldId id="277" r:id="rId24"/>
    <p:sldId id="272" r:id="rId25"/>
    <p:sldId id="283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0082"/>
    <a:srgbClr val="D9B3FF"/>
    <a:srgbClr val="6A0DAD"/>
    <a:srgbClr val="F3E6FF"/>
    <a:srgbClr val="E0F2FF"/>
    <a:srgbClr val="820000"/>
    <a:srgbClr val="ED8E8E"/>
    <a:srgbClr val="550000"/>
    <a:srgbClr val="EDE8D0"/>
    <a:srgbClr val="FDF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13D50C-1A06-40C8-8BA3-B126AFE936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8F9DB3-A8B7-4172-A155-ED3F4A97B9A5}">
      <dgm:prSet/>
      <dgm:spPr/>
      <dgm:t>
        <a:bodyPr/>
        <a:lstStyle/>
        <a:p>
          <a:r>
            <a:rPr lang="en-US" b="1" dirty="0"/>
            <a:t>Sales and Profit Analysis Report</a:t>
          </a:r>
          <a:endParaRPr lang="en-US" dirty="0"/>
        </a:p>
      </dgm:t>
    </dgm:pt>
    <dgm:pt modelId="{04999FD1-623C-4F3D-ACF8-7F0A6C00FC82}" type="parTrans" cxnId="{733E0C2E-6233-4911-A0C6-084FF9DD7B39}">
      <dgm:prSet/>
      <dgm:spPr/>
      <dgm:t>
        <a:bodyPr/>
        <a:lstStyle/>
        <a:p>
          <a:endParaRPr lang="en-US"/>
        </a:p>
      </dgm:t>
    </dgm:pt>
    <dgm:pt modelId="{D6A79AA5-DE71-4DD2-9224-7739A24860E2}" type="sibTrans" cxnId="{733E0C2E-6233-4911-A0C6-084FF9DD7B39}">
      <dgm:prSet/>
      <dgm:spPr/>
      <dgm:t>
        <a:bodyPr/>
        <a:lstStyle/>
        <a:p>
          <a:endParaRPr lang="en-US"/>
        </a:p>
      </dgm:t>
    </dgm:pt>
    <dgm:pt modelId="{D578FB2A-BC7D-40B5-BEFA-6028D390068C}">
      <dgm:prSet/>
      <dgm:spPr/>
      <dgm:t>
        <a:bodyPr/>
        <a:lstStyle/>
        <a:p>
          <a:r>
            <a:rPr lang="en-US" b="1" i="0" dirty="0"/>
            <a:t>Objective</a:t>
          </a:r>
          <a:endParaRPr lang="en-US" b="1" dirty="0"/>
        </a:p>
      </dgm:t>
    </dgm:pt>
    <dgm:pt modelId="{0FB66A67-F063-4C95-9770-A0E66B81427D}" type="parTrans" cxnId="{6B364CB2-C764-4685-8282-57E00F885555}">
      <dgm:prSet/>
      <dgm:spPr/>
      <dgm:t>
        <a:bodyPr/>
        <a:lstStyle/>
        <a:p>
          <a:endParaRPr lang="en-US"/>
        </a:p>
      </dgm:t>
    </dgm:pt>
    <dgm:pt modelId="{1B3A4AB3-A8C8-4BCA-ABFD-43D5DB068DD1}" type="sibTrans" cxnId="{6B364CB2-C764-4685-8282-57E00F885555}">
      <dgm:prSet/>
      <dgm:spPr/>
      <dgm:t>
        <a:bodyPr/>
        <a:lstStyle/>
        <a:p>
          <a:endParaRPr lang="en-US"/>
        </a:p>
      </dgm:t>
    </dgm:pt>
    <dgm:pt modelId="{4C004D03-47DF-4DDE-950C-40A1BFCF33E0}">
      <dgm:prSet/>
      <dgm:spPr/>
      <dgm:t>
        <a:bodyPr/>
        <a:lstStyle/>
        <a:p>
          <a:r>
            <a:rPr lang="en-US" b="1" dirty="0"/>
            <a:t>Data source</a:t>
          </a:r>
        </a:p>
      </dgm:t>
    </dgm:pt>
    <dgm:pt modelId="{6DD9862F-6A30-4A0D-A53E-8373B10524BA}" type="parTrans" cxnId="{4FF01453-F36F-472E-BD62-ACD7C76C0B0D}">
      <dgm:prSet/>
      <dgm:spPr/>
      <dgm:t>
        <a:bodyPr/>
        <a:lstStyle/>
        <a:p>
          <a:endParaRPr lang="en-US"/>
        </a:p>
      </dgm:t>
    </dgm:pt>
    <dgm:pt modelId="{3665F278-C5B9-4938-A32E-D1001FFEB57F}" type="sibTrans" cxnId="{4FF01453-F36F-472E-BD62-ACD7C76C0B0D}">
      <dgm:prSet/>
      <dgm:spPr/>
      <dgm:t>
        <a:bodyPr/>
        <a:lstStyle/>
        <a:p>
          <a:endParaRPr lang="en-US"/>
        </a:p>
      </dgm:t>
    </dgm:pt>
    <dgm:pt modelId="{1B48DCD9-A29D-4AC7-B52C-3E5793EF6FDE}">
      <dgm:prSet/>
      <dgm:spPr/>
      <dgm:t>
        <a:bodyPr/>
        <a:lstStyle/>
        <a:p>
          <a:r>
            <a:rPr lang="en-US" b="1"/>
            <a:t>Data cleaning summary</a:t>
          </a:r>
        </a:p>
      </dgm:t>
    </dgm:pt>
    <dgm:pt modelId="{1F98492E-09CB-4DD4-B21F-D5C04BEE42C8}" type="parTrans" cxnId="{0E9074E3-D0ED-4818-92DF-FAAC8C1AA867}">
      <dgm:prSet/>
      <dgm:spPr/>
      <dgm:t>
        <a:bodyPr/>
        <a:lstStyle/>
        <a:p>
          <a:endParaRPr lang="en-US"/>
        </a:p>
      </dgm:t>
    </dgm:pt>
    <dgm:pt modelId="{7F24CB63-116F-443B-AF24-19C9E793BD1A}" type="sibTrans" cxnId="{0E9074E3-D0ED-4818-92DF-FAAC8C1AA867}">
      <dgm:prSet/>
      <dgm:spPr/>
      <dgm:t>
        <a:bodyPr/>
        <a:lstStyle/>
        <a:p>
          <a:endParaRPr lang="en-US"/>
        </a:p>
      </dgm:t>
    </dgm:pt>
    <dgm:pt modelId="{FB83DCA0-FD46-4AAB-A389-1B718DB1EBBA}">
      <dgm:prSet/>
      <dgm:spPr/>
      <dgm:t>
        <a:bodyPr/>
        <a:lstStyle/>
        <a:p>
          <a:r>
            <a:rPr lang="en-US" b="1"/>
            <a:t>The story with data.</a:t>
          </a:r>
        </a:p>
      </dgm:t>
    </dgm:pt>
    <dgm:pt modelId="{4C7C1A5F-52CD-4777-96C2-CCBFF393180B}" type="parTrans" cxnId="{274CE22C-F7A1-4F17-B29E-C8BA242DE36E}">
      <dgm:prSet/>
      <dgm:spPr/>
      <dgm:t>
        <a:bodyPr/>
        <a:lstStyle/>
        <a:p>
          <a:endParaRPr lang="en-US"/>
        </a:p>
      </dgm:t>
    </dgm:pt>
    <dgm:pt modelId="{C608444B-B7DA-4EDA-8C04-F02F74D6BE22}" type="sibTrans" cxnId="{274CE22C-F7A1-4F17-B29E-C8BA242DE36E}">
      <dgm:prSet/>
      <dgm:spPr/>
      <dgm:t>
        <a:bodyPr/>
        <a:lstStyle/>
        <a:p>
          <a:endParaRPr lang="en-US"/>
        </a:p>
      </dgm:t>
    </dgm:pt>
    <dgm:pt modelId="{480600E0-8237-4974-90B0-FA4D8A1C5554}">
      <dgm:prSet/>
      <dgm:spPr/>
      <dgm:t>
        <a:bodyPr/>
        <a:lstStyle/>
        <a:p>
          <a:r>
            <a:rPr lang="en-US" b="1" dirty="0"/>
            <a:t>Conclusion</a:t>
          </a:r>
        </a:p>
      </dgm:t>
    </dgm:pt>
    <dgm:pt modelId="{4CA1DCAF-DF73-4114-9FAD-F3C0C6975D47}" type="parTrans" cxnId="{4469ED10-B73B-44A7-A2BF-766C526F1963}">
      <dgm:prSet/>
      <dgm:spPr/>
      <dgm:t>
        <a:bodyPr/>
        <a:lstStyle/>
        <a:p>
          <a:endParaRPr lang="en-US"/>
        </a:p>
      </dgm:t>
    </dgm:pt>
    <dgm:pt modelId="{41FE947D-D5BD-4C15-A124-B3C998AE27AE}" type="sibTrans" cxnId="{4469ED10-B73B-44A7-A2BF-766C526F1963}">
      <dgm:prSet/>
      <dgm:spPr/>
      <dgm:t>
        <a:bodyPr/>
        <a:lstStyle/>
        <a:p>
          <a:endParaRPr lang="en-US"/>
        </a:p>
      </dgm:t>
    </dgm:pt>
    <dgm:pt modelId="{10BC7E24-F1DC-4AB5-9A8A-7113CBA4C25A}">
      <dgm:prSet/>
      <dgm:spPr/>
      <dgm:t>
        <a:bodyPr/>
        <a:lstStyle/>
        <a:p>
          <a:r>
            <a:rPr lang="en-US" b="1" dirty="0"/>
            <a:t>Recommendations</a:t>
          </a:r>
        </a:p>
      </dgm:t>
    </dgm:pt>
    <dgm:pt modelId="{32F0F6C6-EF27-48C3-8F98-F52057C9894D}" type="parTrans" cxnId="{17018CC8-98C5-4EFD-8509-E7E982467124}">
      <dgm:prSet/>
      <dgm:spPr/>
      <dgm:t>
        <a:bodyPr/>
        <a:lstStyle/>
        <a:p>
          <a:endParaRPr lang="en-US"/>
        </a:p>
      </dgm:t>
    </dgm:pt>
    <dgm:pt modelId="{ADB41BFB-2A14-42AD-9B77-E27B05C78A1C}" type="sibTrans" cxnId="{17018CC8-98C5-4EFD-8509-E7E982467124}">
      <dgm:prSet/>
      <dgm:spPr/>
      <dgm:t>
        <a:bodyPr/>
        <a:lstStyle/>
        <a:p>
          <a:endParaRPr lang="en-US"/>
        </a:p>
      </dgm:t>
    </dgm:pt>
    <dgm:pt modelId="{BF171894-D36D-49F2-AE03-314B2F8A0111}">
      <dgm:prSet/>
      <dgm:spPr/>
      <dgm:t>
        <a:bodyPr/>
        <a:lstStyle/>
        <a:p>
          <a:r>
            <a:rPr lang="en-US" b="1" dirty="0"/>
            <a:t>Business Task</a:t>
          </a:r>
        </a:p>
      </dgm:t>
    </dgm:pt>
    <dgm:pt modelId="{EFC54F3B-710D-4BAB-A63C-81192D3F7D5C}" type="parTrans" cxnId="{86C84146-06B8-43CD-B8BB-840DCDAACE01}">
      <dgm:prSet/>
      <dgm:spPr/>
      <dgm:t>
        <a:bodyPr/>
        <a:lstStyle/>
        <a:p>
          <a:endParaRPr lang="en-US"/>
        </a:p>
      </dgm:t>
    </dgm:pt>
    <dgm:pt modelId="{29F5B4EE-FC93-4B4E-8449-A3C5E1D81C00}" type="sibTrans" cxnId="{86C84146-06B8-43CD-B8BB-840DCDAACE01}">
      <dgm:prSet/>
      <dgm:spPr/>
      <dgm:t>
        <a:bodyPr/>
        <a:lstStyle/>
        <a:p>
          <a:endParaRPr lang="en-US"/>
        </a:p>
      </dgm:t>
    </dgm:pt>
    <dgm:pt modelId="{39B0369F-D483-4DEB-965D-CF8AE27C4756}" type="pres">
      <dgm:prSet presAssocID="{2A13D50C-1A06-40C8-8BA3-B126AFE9363E}" presName="linear" presStyleCnt="0">
        <dgm:presLayoutVars>
          <dgm:animLvl val="lvl"/>
          <dgm:resizeHandles val="exact"/>
        </dgm:presLayoutVars>
      </dgm:prSet>
      <dgm:spPr/>
    </dgm:pt>
    <dgm:pt modelId="{A572A294-EB4A-41F4-9BAF-4A038D434D5E}" type="pres">
      <dgm:prSet presAssocID="{C38F9DB3-A8B7-4172-A155-ED3F4A97B9A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BB9E41E-AEE1-4C07-83F2-915C1444F2F5}" type="pres">
      <dgm:prSet presAssocID="{C38F9DB3-A8B7-4172-A155-ED3F4A97B9A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469ED10-B73B-44A7-A2BF-766C526F1963}" srcId="{C38F9DB3-A8B7-4172-A155-ED3F4A97B9A5}" destId="{480600E0-8237-4974-90B0-FA4D8A1C5554}" srcOrd="5" destOrd="0" parTransId="{4CA1DCAF-DF73-4114-9FAD-F3C0C6975D47}" sibTransId="{41FE947D-D5BD-4C15-A124-B3C998AE27AE}"/>
    <dgm:cxn modelId="{F1A94615-231E-48C3-8297-93D0B54931A5}" type="presOf" srcId="{D578FB2A-BC7D-40B5-BEFA-6028D390068C}" destId="{7BB9E41E-AEE1-4C07-83F2-915C1444F2F5}" srcOrd="0" destOrd="0" presId="urn:microsoft.com/office/officeart/2005/8/layout/vList2"/>
    <dgm:cxn modelId="{274CE22C-F7A1-4F17-B29E-C8BA242DE36E}" srcId="{C38F9DB3-A8B7-4172-A155-ED3F4A97B9A5}" destId="{FB83DCA0-FD46-4AAB-A389-1B718DB1EBBA}" srcOrd="4" destOrd="0" parTransId="{4C7C1A5F-52CD-4777-96C2-CCBFF393180B}" sibTransId="{C608444B-B7DA-4EDA-8C04-F02F74D6BE22}"/>
    <dgm:cxn modelId="{733E0C2E-6233-4911-A0C6-084FF9DD7B39}" srcId="{2A13D50C-1A06-40C8-8BA3-B126AFE9363E}" destId="{C38F9DB3-A8B7-4172-A155-ED3F4A97B9A5}" srcOrd="0" destOrd="0" parTransId="{04999FD1-623C-4F3D-ACF8-7F0A6C00FC82}" sibTransId="{D6A79AA5-DE71-4DD2-9224-7739A24860E2}"/>
    <dgm:cxn modelId="{80521639-C6DC-4E9C-8261-EFE7837860D8}" type="presOf" srcId="{4C004D03-47DF-4DDE-950C-40A1BFCF33E0}" destId="{7BB9E41E-AEE1-4C07-83F2-915C1444F2F5}" srcOrd="0" destOrd="2" presId="urn:microsoft.com/office/officeart/2005/8/layout/vList2"/>
    <dgm:cxn modelId="{25E91E5E-9AE4-4F3F-9663-79E2B34CC6D2}" type="presOf" srcId="{2A13D50C-1A06-40C8-8BA3-B126AFE9363E}" destId="{39B0369F-D483-4DEB-965D-CF8AE27C4756}" srcOrd="0" destOrd="0" presId="urn:microsoft.com/office/officeart/2005/8/layout/vList2"/>
    <dgm:cxn modelId="{7D261861-C06A-4E9E-8FFB-BC27C6F820FC}" type="presOf" srcId="{BF171894-D36D-49F2-AE03-314B2F8A0111}" destId="{7BB9E41E-AEE1-4C07-83F2-915C1444F2F5}" srcOrd="0" destOrd="1" presId="urn:microsoft.com/office/officeart/2005/8/layout/vList2"/>
    <dgm:cxn modelId="{86C84146-06B8-43CD-B8BB-840DCDAACE01}" srcId="{C38F9DB3-A8B7-4172-A155-ED3F4A97B9A5}" destId="{BF171894-D36D-49F2-AE03-314B2F8A0111}" srcOrd="1" destOrd="0" parTransId="{EFC54F3B-710D-4BAB-A63C-81192D3F7D5C}" sibTransId="{29F5B4EE-FC93-4B4E-8449-A3C5E1D81C00}"/>
    <dgm:cxn modelId="{A7D65E4E-D51E-44A9-BDE9-BDA2F41E2B6A}" type="presOf" srcId="{FB83DCA0-FD46-4AAB-A389-1B718DB1EBBA}" destId="{7BB9E41E-AEE1-4C07-83F2-915C1444F2F5}" srcOrd="0" destOrd="4" presId="urn:microsoft.com/office/officeart/2005/8/layout/vList2"/>
    <dgm:cxn modelId="{B6F3D452-30CB-4A64-AF5B-3848628D0305}" type="presOf" srcId="{10BC7E24-F1DC-4AB5-9A8A-7113CBA4C25A}" destId="{7BB9E41E-AEE1-4C07-83F2-915C1444F2F5}" srcOrd="0" destOrd="6" presId="urn:microsoft.com/office/officeart/2005/8/layout/vList2"/>
    <dgm:cxn modelId="{4FF01453-F36F-472E-BD62-ACD7C76C0B0D}" srcId="{C38F9DB3-A8B7-4172-A155-ED3F4A97B9A5}" destId="{4C004D03-47DF-4DDE-950C-40A1BFCF33E0}" srcOrd="2" destOrd="0" parTransId="{6DD9862F-6A30-4A0D-A53E-8373B10524BA}" sibTransId="{3665F278-C5B9-4938-A32E-D1001FFEB57F}"/>
    <dgm:cxn modelId="{4145C07F-B37C-4328-A7B1-8B50506D9FC2}" type="presOf" srcId="{C38F9DB3-A8B7-4172-A155-ED3F4A97B9A5}" destId="{A572A294-EB4A-41F4-9BAF-4A038D434D5E}" srcOrd="0" destOrd="0" presId="urn:microsoft.com/office/officeart/2005/8/layout/vList2"/>
    <dgm:cxn modelId="{0CC88295-14A3-4557-8F33-9134878D641F}" type="presOf" srcId="{480600E0-8237-4974-90B0-FA4D8A1C5554}" destId="{7BB9E41E-AEE1-4C07-83F2-915C1444F2F5}" srcOrd="0" destOrd="5" presId="urn:microsoft.com/office/officeart/2005/8/layout/vList2"/>
    <dgm:cxn modelId="{6B364CB2-C764-4685-8282-57E00F885555}" srcId="{C38F9DB3-A8B7-4172-A155-ED3F4A97B9A5}" destId="{D578FB2A-BC7D-40B5-BEFA-6028D390068C}" srcOrd="0" destOrd="0" parTransId="{0FB66A67-F063-4C95-9770-A0E66B81427D}" sibTransId="{1B3A4AB3-A8C8-4BCA-ABFD-43D5DB068DD1}"/>
    <dgm:cxn modelId="{17018CC8-98C5-4EFD-8509-E7E982467124}" srcId="{C38F9DB3-A8B7-4172-A155-ED3F4A97B9A5}" destId="{10BC7E24-F1DC-4AB5-9A8A-7113CBA4C25A}" srcOrd="6" destOrd="0" parTransId="{32F0F6C6-EF27-48C3-8F98-F52057C9894D}" sibTransId="{ADB41BFB-2A14-42AD-9B77-E27B05C78A1C}"/>
    <dgm:cxn modelId="{210FC7CC-9B46-44A1-81F1-623AE9F0AB85}" type="presOf" srcId="{1B48DCD9-A29D-4AC7-B52C-3E5793EF6FDE}" destId="{7BB9E41E-AEE1-4C07-83F2-915C1444F2F5}" srcOrd="0" destOrd="3" presId="urn:microsoft.com/office/officeart/2005/8/layout/vList2"/>
    <dgm:cxn modelId="{0E9074E3-D0ED-4818-92DF-FAAC8C1AA867}" srcId="{C38F9DB3-A8B7-4172-A155-ED3F4A97B9A5}" destId="{1B48DCD9-A29D-4AC7-B52C-3E5793EF6FDE}" srcOrd="3" destOrd="0" parTransId="{1F98492E-09CB-4DD4-B21F-D5C04BEE42C8}" sibTransId="{7F24CB63-116F-443B-AF24-19C9E793BD1A}"/>
    <dgm:cxn modelId="{009280DE-4458-4290-9451-C0496E4C706D}" type="presParOf" srcId="{39B0369F-D483-4DEB-965D-CF8AE27C4756}" destId="{A572A294-EB4A-41F4-9BAF-4A038D434D5E}" srcOrd="0" destOrd="0" presId="urn:microsoft.com/office/officeart/2005/8/layout/vList2"/>
    <dgm:cxn modelId="{57E4BA1C-6F03-4B17-AC5B-CA1E2ED9B1BB}" type="presParOf" srcId="{39B0369F-D483-4DEB-965D-CF8AE27C4756}" destId="{7BB9E41E-AEE1-4C07-83F2-915C1444F2F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F66393-E70F-4759-A8F7-9E7B2DE2D8A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9133A9-58FB-4A4B-8EED-AFFC013914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baseline="0" dirty="0"/>
            <a:t>Which </a:t>
          </a:r>
          <a:r>
            <a:rPr lang="en-US" sz="1200" b="1" i="0" baseline="0" dirty="0"/>
            <a:t>Products</a:t>
          </a:r>
          <a:r>
            <a:rPr lang="en-US" sz="1200" b="0" i="0" baseline="0" dirty="0"/>
            <a:t> generate the </a:t>
          </a:r>
          <a:r>
            <a:rPr lang="en-US" sz="1200" b="1" i="0" baseline="0" dirty="0"/>
            <a:t>highest</a:t>
          </a:r>
          <a:r>
            <a:rPr lang="en-US" sz="1200" b="0" i="0" baseline="0" dirty="0"/>
            <a:t> and </a:t>
          </a:r>
          <a:r>
            <a:rPr lang="en-US" sz="1200" b="1" i="0" baseline="0" dirty="0"/>
            <a:t>lowest</a:t>
          </a:r>
          <a:r>
            <a:rPr lang="en-US" sz="1200" b="0" i="0" baseline="0" dirty="0"/>
            <a:t> sales  profits?</a:t>
          </a:r>
          <a:endParaRPr lang="en-US" sz="1200" dirty="0"/>
        </a:p>
      </dgm:t>
    </dgm:pt>
    <dgm:pt modelId="{CF8777D2-788D-41FD-918A-661A245BF895}" type="parTrans" cxnId="{15A72C65-1C0A-40E8-B5F0-2AFFECA7FF1E}">
      <dgm:prSet/>
      <dgm:spPr/>
      <dgm:t>
        <a:bodyPr/>
        <a:lstStyle/>
        <a:p>
          <a:endParaRPr lang="en-US" sz="1200"/>
        </a:p>
      </dgm:t>
    </dgm:pt>
    <dgm:pt modelId="{8AC4CDC5-732A-44FE-B696-F6153AF74F31}" type="sibTrans" cxnId="{15A72C65-1C0A-40E8-B5F0-2AFFECA7FF1E}">
      <dgm:prSet phldrT="1" phldr="0"/>
      <dgm:spPr/>
      <dgm:t>
        <a:bodyPr/>
        <a:lstStyle/>
        <a:p>
          <a:pPr>
            <a:lnSpc>
              <a:spcPct val="100000"/>
            </a:lnSpc>
          </a:pPr>
          <a:endParaRPr lang="en-US" sz="1200"/>
        </a:p>
      </dgm:t>
    </dgm:pt>
    <dgm:pt modelId="{BF7E7209-ABC8-46BD-B288-616B09CE61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baseline="0" dirty="0"/>
            <a:t>Which </a:t>
          </a:r>
          <a:r>
            <a:rPr lang="en-US" sz="1200" b="1" i="0" baseline="0" dirty="0"/>
            <a:t>time periods</a:t>
          </a:r>
          <a:r>
            <a:rPr lang="en-US" sz="1200" b="0" i="0" baseline="0" dirty="0"/>
            <a:t> (months/ quarters) show the </a:t>
          </a:r>
          <a:r>
            <a:rPr lang="en-US" sz="1200" b="1" i="0" baseline="0" dirty="0"/>
            <a:t>strongest</a:t>
          </a:r>
          <a:r>
            <a:rPr lang="en-US" sz="1200" b="0" i="0" baseline="0" dirty="0"/>
            <a:t> sales performance?</a:t>
          </a:r>
          <a:endParaRPr lang="en-US" sz="1200" dirty="0"/>
        </a:p>
      </dgm:t>
    </dgm:pt>
    <dgm:pt modelId="{2B0A8037-EE0D-4DFE-B658-5EC5AF232F29}" type="parTrans" cxnId="{0D5CB35D-F2E6-4109-94CC-3E69C6B0FA15}">
      <dgm:prSet/>
      <dgm:spPr/>
      <dgm:t>
        <a:bodyPr/>
        <a:lstStyle/>
        <a:p>
          <a:endParaRPr lang="en-US" sz="1200"/>
        </a:p>
      </dgm:t>
    </dgm:pt>
    <dgm:pt modelId="{ECBCCF99-533B-4EC3-8217-6F2A36B7F948}" type="sibTrans" cxnId="{0D5CB35D-F2E6-4109-94CC-3E69C6B0FA15}">
      <dgm:prSet phldrT="2" phldr="0"/>
      <dgm:spPr/>
      <dgm:t>
        <a:bodyPr/>
        <a:lstStyle/>
        <a:p>
          <a:pPr>
            <a:lnSpc>
              <a:spcPct val="100000"/>
            </a:lnSpc>
          </a:pPr>
          <a:endParaRPr lang="en-US" sz="1200"/>
        </a:p>
      </dgm:t>
    </dgm:pt>
    <dgm:pt modelId="{5DB5A58B-FD65-45B2-BEA9-EF16DADCE13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baseline="0" dirty="0"/>
            <a:t>Which </a:t>
          </a:r>
          <a:r>
            <a:rPr lang="en-US" sz="1200" b="1" i="0" baseline="0" dirty="0"/>
            <a:t>regions</a:t>
          </a:r>
          <a:r>
            <a:rPr lang="en-US" sz="1200" b="0" i="0" baseline="0" dirty="0"/>
            <a:t> contribute </a:t>
          </a:r>
          <a:r>
            <a:rPr lang="en-US" sz="1200" b="1" i="0" baseline="0" dirty="0"/>
            <a:t>most</a:t>
          </a:r>
          <a:r>
            <a:rPr lang="en-US" sz="1200" b="0" i="0" baseline="0" dirty="0"/>
            <a:t> to profit, and which </a:t>
          </a:r>
          <a:r>
            <a:rPr lang="en-US" sz="1200" b="1" i="0" baseline="0" dirty="0"/>
            <a:t>underperform</a:t>
          </a:r>
          <a:r>
            <a:rPr lang="en-US" sz="1200" b="0" i="0" baseline="0" dirty="0"/>
            <a:t>?</a:t>
          </a:r>
          <a:endParaRPr lang="en-US" sz="1200" dirty="0"/>
        </a:p>
      </dgm:t>
    </dgm:pt>
    <dgm:pt modelId="{55F6D8F0-70BF-440F-ADE1-5CAACD987444}" type="parTrans" cxnId="{68970605-825A-4BBA-8A1F-15613BC03258}">
      <dgm:prSet/>
      <dgm:spPr/>
      <dgm:t>
        <a:bodyPr/>
        <a:lstStyle/>
        <a:p>
          <a:endParaRPr lang="en-US" sz="1200"/>
        </a:p>
      </dgm:t>
    </dgm:pt>
    <dgm:pt modelId="{3FA0078C-284E-4F40-8CF1-F73D34810D61}" type="sibTrans" cxnId="{68970605-825A-4BBA-8A1F-15613BC03258}">
      <dgm:prSet phldrT="3" phldr="0"/>
      <dgm:spPr/>
      <dgm:t>
        <a:bodyPr/>
        <a:lstStyle/>
        <a:p>
          <a:pPr>
            <a:lnSpc>
              <a:spcPct val="100000"/>
            </a:lnSpc>
          </a:pPr>
          <a:endParaRPr lang="en-US" sz="1200"/>
        </a:p>
      </dgm:t>
    </dgm:pt>
    <dgm:pt modelId="{30604B0C-FA93-4F8F-AF64-C2C97CC47F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baseline="0" dirty="0"/>
            <a:t>How does </a:t>
          </a:r>
          <a:r>
            <a:rPr lang="en-US" sz="1200" b="1" i="0" baseline="0" dirty="0"/>
            <a:t>profit margin</a:t>
          </a:r>
          <a:r>
            <a:rPr lang="en-US" sz="1200" b="0" i="0" baseline="0" dirty="0"/>
            <a:t> vary across </a:t>
          </a:r>
          <a:r>
            <a:rPr lang="en-US" sz="1200" b="1" i="0" baseline="0" dirty="0"/>
            <a:t>categories</a:t>
          </a:r>
          <a:r>
            <a:rPr lang="en-US" sz="1200" b="0" i="0" baseline="0" dirty="0"/>
            <a:t> and </a:t>
          </a:r>
          <a:r>
            <a:rPr lang="en-US" sz="1200" b="1" i="0" baseline="0" dirty="0"/>
            <a:t>sub-categories</a:t>
          </a:r>
          <a:r>
            <a:rPr lang="en-US" sz="1200" b="0" i="0" baseline="0" dirty="0"/>
            <a:t>?</a:t>
          </a:r>
          <a:endParaRPr lang="en-US" sz="1200" dirty="0"/>
        </a:p>
      </dgm:t>
    </dgm:pt>
    <dgm:pt modelId="{256BFA63-F661-489A-86D0-EFB7ED254B0A}" type="parTrans" cxnId="{87070ACC-777A-429C-9F68-5E020DE2AF01}">
      <dgm:prSet/>
      <dgm:spPr/>
      <dgm:t>
        <a:bodyPr/>
        <a:lstStyle/>
        <a:p>
          <a:endParaRPr lang="en-US" sz="1200"/>
        </a:p>
      </dgm:t>
    </dgm:pt>
    <dgm:pt modelId="{38CC8A2F-C545-4350-B3DE-2D43659CC649}" type="sibTrans" cxnId="{87070ACC-777A-429C-9F68-5E020DE2AF01}">
      <dgm:prSet phldrT="4" phldr="0"/>
      <dgm:spPr/>
      <dgm:t>
        <a:bodyPr/>
        <a:lstStyle/>
        <a:p>
          <a:pPr>
            <a:lnSpc>
              <a:spcPct val="100000"/>
            </a:lnSpc>
          </a:pPr>
          <a:endParaRPr lang="en-US" sz="1200"/>
        </a:p>
      </dgm:t>
    </dgm:pt>
    <dgm:pt modelId="{CCE77570-4A03-4F6F-8313-C2704DD8F6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What </a:t>
          </a:r>
          <a:r>
            <a:rPr lang="en-US" sz="1200" b="1" dirty="0"/>
            <a:t>marketing</a:t>
          </a:r>
          <a:r>
            <a:rPr lang="en-US" sz="1200" dirty="0"/>
            <a:t> or </a:t>
          </a:r>
          <a:r>
            <a:rPr lang="en-US" sz="1200" b="1" dirty="0"/>
            <a:t>pricing strategies</a:t>
          </a:r>
          <a:r>
            <a:rPr lang="en-US" sz="1200" dirty="0"/>
            <a:t> can help </a:t>
          </a:r>
          <a:r>
            <a:rPr lang="en-US" sz="1200" b="1" dirty="0"/>
            <a:t>boost</a:t>
          </a:r>
          <a:r>
            <a:rPr lang="en-US" sz="1200" dirty="0"/>
            <a:t> sales and profitability?</a:t>
          </a:r>
        </a:p>
      </dgm:t>
    </dgm:pt>
    <dgm:pt modelId="{33FF7740-42E7-4685-82F0-BAF38D1569FB}" type="parTrans" cxnId="{3DB20AF2-1D36-45D1-A3F1-68AA969D04DC}">
      <dgm:prSet/>
      <dgm:spPr/>
      <dgm:t>
        <a:bodyPr/>
        <a:lstStyle/>
        <a:p>
          <a:endParaRPr lang="en-US" sz="1200"/>
        </a:p>
      </dgm:t>
    </dgm:pt>
    <dgm:pt modelId="{C6708E42-FFDE-44C7-8986-6CE8837E83F8}" type="sibTrans" cxnId="{3DB20AF2-1D36-45D1-A3F1-68AA969D04DC}">
      <dgm:prSet phldrT="5" phldr="0"/>
      <dgm:spPr/>
      <dgm:t>
        <a:bodyPr/>
        <a:lstStyle/>
        <a:p>
          <a:endParaRPr lang="en-US" sz="1200"/>
        </a:p>
      </dgm:t>
    </dgm:pt>
    <dgm:pt modelId="{80FD0151-E7BD-441A-9447-17A280B19C1C}" type="pres">
      <dgm:prSet presAssocID="{43F66393-E70F-4759-A8F7-9E7B2DE2D8AF}" presName="root" presStyleCnt="0">
        <dgm:presLayoutVars>
          <dgm:dir/>
          <dgm:resizeHandles val="exact"/>
        </dgm:presLayoutVars>
      </dgm:prSet>
      <dgm:spPr/>
    </dgm:pt>
    <dgm:pt modelId="{92581884-76DD-4E17-9E96-8EAD9B5843ED}" type="pres">
      <dgm:prSet presAssocID="{43F66393-E70F-4759-A8F7-9E7B2DE2D8AF}" presName="container" presStyleCnt="0">
        <dgm:presLayoutVars>
          <dgm:dir/>
          <dgm:resizeHandles val="exact"/>
        </dgm:presLayoutVars>
      </dgm:prSet>
      <dgm:spPr/>
    </dgm:pt>
    <dgm:pt modelId="{910C00F7-8323-4706-955F-87A55EDFE3B6}" type="pres">
      <dgm:prSet presAssocID="{CE9133A9-58FB-4A4B-8EED-AFFC01391443}" presName="compNode" presStyleCnt="0"/>
      <dgm:spPr/>
    </dgm:pt>
    <dgm:pt modelId="{EEA32772-BCAE-43DF-97CC-6B6322E0E80F}" type="pres">
      <dgm:prSet presAssocID="{CE9133A9-58FB-4A4B-8EED-AFFC01391443}" presName="iconBgRect" presStyleLbl="bgShp" presStyleIdx="0" presStyleCnt="5"/>
      <dgm:spPr/>
    </dgm:pt>
    <dgm:pt modelId="{37AF16DB-B476-4030-B16A-EE0220553507}" type="pres">
      <dgm:prSet presAssocID="{CE9133A9-58FB-4A4B-8EED-AFFC013914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19184D5-A769-4EC8-83FC-A6C1C1233AB7}" type="pres">
      <dgm:prSet presAssocID="{CE9133A9-58FB-4A4B-8EED-AFFC01391443}" presName="spaceRect" presStyleCnt="0"/>
      <dgm:spPr/>
    </dgm:pt>
    <dgm:pt modelId="{0920E79E-4A13-42E6-AC2C-FB699762AB5F}" type="pres">
      <dgm:prSet presAssocID="{CE9133A9-58FB-4A4B-8EED-AFFC01391443}" presName="textRect" presStyleLbl="revTx" presStyleIdx="0" presStyleCnt="5">
        <dgm:presLayoutVars>
          <dgm:chMax val="1"/>
          <dgm:chPref val="1"/>
        </dgm:presLayoutVars>
      </dgm:prSet>
      <dgm:spPr/>
    </dgm:pt>
    <dgm:pt modelId="{4CB70ED1-D821-413C-921A-A557743CECC8}" type="pres">
      <dgm:prSet presAssocID="{8AC4CDC5-732A-44FE-B696-F6153AF74F31}" presName="sibTrans" presStyleLbl="sibTrans2D1" presStyleIdx="0" presStyleCnt="0"/>
      <dgm:spPr/>
    </dgm:pt>
    <dgm:pt modelId="{92008681-7A3E-400D-9752-E8301BA1D125}" type="pres">
      <dgm:prSet presAssocID="{BF7E7209-ABC8-46BD-B288-616B09CE61A0}" presName="compNode" presStyleCnt="0"/>
      <dgm:spPr/>
    </dgm:pt>
    <dgm:pt modelId="{4FF7D36F-667F-4807-825C-E925C4535106}" type="pres">
      <dgm:prSet presAssocID="{BF7E7209-ABC8-46BD-B288-616B09CE61A0}" presName="iconBgRect" presStyleLbl="bgShp" presStyleIdx="1" presStyleCnt="5"/>
      <dgm:spPr/>
    </dgm:pt>
    <dgm:pt modelId="{5D15A60B-9267-406F-B9D5-F2FEC79C4B8B}" type="pres">
      <dgm:prSet presAssocID="{BF7E7209-ABC8-46BD-B288-616B09CE61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F10D967-AC3B-443B-A925-7263B790A13F}" type="pres">
      <dgm:prSet presAssocID="{BF7E7209-ABC8-46BD-B288-616B09CE61A0}" presName="spaceRect" presStyleCnt="0"/>
      <dgm:spPr/>
    </dgm:pt>
    <dgm:pt modelId="{6D43CDBE-6024-4310-8258-E99A7EF93B6A}" type="pres">
      <dgm:prSet presAssocID="{BF7E7209-ABC8-46BD-B288-616B09CE61A0}" presName="textRect" presStyleLbl="revTx" presStyleIdx="1" presStyleCnt="5">
        <dgm:presLayoutVars>
          <dgm:chMax val="1"/>
          <dgm:chPref val="1"/>
        </dgm:presLayoutVars>
      </dgm:prSet>
      <dgm:spPr/>
    </dgm:pt>
    <dgm:pt modelId="{70531661-7728-4BAD-9025-F772E9AE4E25}" type="pres">
      <dgm:prSet presAssocID="{ECBCCF99-533B-4EC3-8217-6F2A36B7F948}" presName="sibTrans" presStyleLbl="sibTrans2D1" presStyleIdx="0" presStyleCnt="0"/>
      <dgm:spPr/>
    </dgm:pt>
    <dgm:pt modelId="{3E655987-3B84-47A3-814B-9F9042A8320D}" type="pres">
      <dgm:prSet presAssocID="{5DB5A58B-FD65-45B2-BEA9-EF16DADCE13B}" presName="compNode" presStyleCnt="0"/>
      <dgm:spPr/>
    </dgm:pt>
    <dgm:pt modelId="{CCF8A71C-B64E-47EC-BFED-14E99D86A069}" type="pres">
      <dgm:prSet presAssocID="{5DB5A58B-FD65-45B2-BEA9-EF16DADCE13B}" presName="iconBgRect" presStyleLbl="bgShp" presStyleIdx="2" presStyleCnt="5"/>
      <dgm:spPr/>
    </dgm:pt>
    <dgm:pt modelId="{08FE288E-192E-4981-9E2A-8037E0180B7F}" type="pres">
      <dgm:prSet presAssocID="{5DB5A58B-FD65-45B2-BEA9-EF16DADCE13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E86A700F-0AB5-4438-95AF-714C68EC0EF6}" type="pres">
      <dgm:prSet presAssocID="{5DB5A58B-FD65-45B2-BEA9-EF16DADCE13B}" presName="spaceRect" presStyleCnt="0"/>
      <dgm:spPr/>
    </dgm:pt>
    <dgm:pt modelId="{C26FCCD3-D469-4E25-83BE-5F57060610B3}" type="pres">
      <dgm:prSet presAssocID="{5DB5A58B-FD65-45B2-BEA9-EF16DADCE13B}" presName="textRect" presStyleLbl="revTx" presStyleIdx="2" presStyleCnt="5">
        <dgm:presLayoutVars>
          <dgm:chMax val="1"/>
          <dgm:chPref val="1"/>
        </dgm:presLayoutVars>
      </dgm:prSet>
      <dgm:spPr/>
    </dgm:pt>
    <dgm:pt modelId="{3825EF5F-B1A7-4918-AD86-9E635DB26FB2}" type="pres">
      <dgm:prSet presAssocID="{3FA0078C-284E-4F40-8CF1-F73D34810D61}" presName="sibTrans" presStyleLbl="sibTrans2D1" presStyleIdx="0" presStyleCnt="0"/>
      <dgm:spPr/>
    </dgm:pt>
    <dgm:pt modelId="{8DE3C7D5-4736-42BC-8181-6D6646F005DB}" type="pres">
      <dgm:prSet presAssocID="{30604B0C-FA93-4F8F-AF64-C2C97CC47FA5}" presName="compNode" presStyleCnt="0"/>
      <dgm:spPr/>
    </dgm:pt>
    <dgm:pt modelId="{C74EF4A8-5BAC-446C-86C2-37AD9D9BD5B2}" type="pres">
      <dgm:prSet presAssocID="{30604B0C-FA93-4F8F-AF64-C2C97CC47FA5}" presName="iconBgRect" presStyleLbl="bgShp" presStyleIdx="3" presStyleCnt="5"/>
      <dgm:spPr/>
    </dgm:pt>
    <dgm:pt modelId="{FCC52902-4CCD-4078-BF2A-0968C459A82C}" type="pres">
      <dgm:prSet presAssocID="{30604B0C-FA93-4F8F-AF64-C2C97CC47FA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FAA1DADA-489C-445A-A045-660F8A8BB048}" type="pres">
      <dgm:prSet presAssocID="{30604B0C-FA93-4F8F-AF64-C2C97CC47FA5}" presName="spaceRect" presStyleCnt="0"/>
      <dgm:spPr/>
    </dgm:pt>
    <dgm:pt modelId="{925775BA-091B-48BB-9BB5-DB93E64F8E47}" type="pres">
      <dgm:prSet presAssocID="{30604B0C-FA93-4F8F-AF64-C2C97CC47FA5}" presName="textRect" presStyleLbl="revTx" presStyleIdx="3" presStyleCnt="5">
        <dgm:presLayoutVars>
          <dgm:chMax val="1"/>
          <dgm:chPref val="1"/>
        </dgm:presLayoutVars>
      </dgm:prSet>
      <dgm:spPr/>
    </dgm:pt>
    <dgm:pt modelId="{FEA82E0B-EDC0-4C59-9454-01C1F76EE3E4}" type="pres">
      <dgm:prSet presAssocID="{38CC8A2F-C545-4350-B3DE-2D43659CC649}" presName="sibTrans" presStyleLbl="sibTrans2D1" presStyleIdx="0" presStyleCnt="0"/>
      <dgm:spPr/>
    </dgm:pt>
    <dgm:pt modelId="{061A640A-FD31-446F-B318-9596C94971FC}" type="pres">
      <dgm:prSet presAssocID="{CCE77570-4A03-4F6F-8313-C2704DD8F6FE}" presName="compNode" presStyleCnt="0"/>
      <dgm:spPr/>
    </dgm:pt>
    <dgm:pt modelId="{8E50B4C1-9284-431D-B856-B7F8875FFD0A}" type="pres">
      <dgm:prSet presAssocID="{CCE77570-4A03-4F6F-8313-C2704DD8F6FE}" presName="iconBgRect" presStyleLbl="bgShp" presStyleIdx="4" presStyleCnt="5"/>
      <dgm:spPr/>
    </dgm:pt>
    <dgm:pt modelId="{EDDC045F-887D-42FE-AB93-32B0938265C0}" type="pres">
      <dgm:prSet presAssocID="{CCE77570-4A03-4F6F-8313-C2704DD8F6F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ED31F64F-180A-4DC8-BD4D-2CD583B895A7}" type="pres">
      <dgm:prSet presAssocID="{CCE77570-4A03-4F6F-8313-C2704DD8F6FE}" presName="spaceRect" presStyleCnt="0"/>
      <dgm:spPr/>
    </dgm:pt>
    <dgm:pt modelId="{4F8D87FC-9AE4-4785-9C14-347B289346F6}" type="pres">
      <dgm:prSet presAssocID="{CCE77570-4A03-4F6F-8313-C2704DD8F6F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8970605-825A-4BBA-8A1F-15613BC03258}" srcId="{43F66393-E70F-4759-A8F7-9E7B2DE2D8AF}" destId="{5DB5A58B-FD65-45B2-BEA9-EF16DADCE13B}" srcOrd="2" destOrd="0" parTransId="{55F6D8F0-70BF-440F-ADE1-5CAACD987444}" sibTransId="{3FA0078C-284E-4F40-8CF1-F73D34810D61}"/>
    <dgm:cxn modelId="{0D5CB35D-F2E6-4109-94CC-3E69C6B0FA15}" srcId="{43F66393-E70F-4759-A8F7-9E7B2DE2D8AF}" destId="{BF7E7209-ABC8-46BD-B288-616B09CE61A0}" srcOrd="1" destOrd="0" parTransId="{2B0A8037-EE0D-4DFE-B658-5EC5AF232F29}" sibTransId="{ECBCCF99-533B-4EC3-8217-6F2A36B7F948}"/>
    <dgm:cxn modelId="{15A72C65-1C0A-40E8-B5F0-2AFFECA7FF1E}" srcId="{43F66393-E70F-4759-A8F7-9E7B2DE2D8AF}" destId="{CE9133A9-58FB-4A4B-8EED-AFFC01391443}" srcOrd="0" destOrd="0" parTransId="{CF8777D2-788D-41FD-918A-661A245BF895}" sibTransId="{8AC4CDC5-732A-44FE-B696-F6153AF74F31}"/>
    <dgm:cxn modelId="{1B383372-FC7C-4224-B222-DC4D18D1E361}" type="presOf" srcId="{CCE77570-4A03-4F6F-8313-C2704DD8F6FE}" destId="{4F8D87FC-9AE4-4785-9C14-347B289346F6}" srcOrd="0" destOrd="0" presId="urn:microsoft.com/office/officeart/2018/2/layout/IconCircleList"/>
    <dgm:cxn modelId="{DAF59F73-818D-492F-82CB-77336ED3996E}" type="presOf" srcId="{5DB5A58B-FD65-45B2-BEA9-EF16DADCE13B}" destId="{C26FCCD3-D469-4E25-83BE-5F57060610B3}" srcOrd="0" destOrd="0" presId="urn:microsoft.com/office/officeart/2018/2/layout/IconCircleList"/>
    <dgm:cxn modelId="{FE606976-9E39-413D-91BE-7ABED4593321}" type="presOf" srcId="{43F66393-E70F-4759-A8F7-9E7B2DE2D8AF}" destId="{80FD0151-E7BD-441A-9447-17A280B19C1C}" srcOrd="0" destOrd="0" presId="urn:microsoft.com/office/officeart/2018/2/layout/IconCircleList"/>
    <dgm:cxn modelId="{43734E88-0ACE-4823-BFA5-D4CB3C5779D7}" type="presOf" srcId="{8AC4CDC5-732A-44FE-B696-F6153AF74F31}" destId="{4CB70ED1-D821-413C-921A-A557743CECC8}" srcOrd="0" destOrd="0" presId="urn:microsoft.com/office/officeart/2018/2/layout/IconCircleList"/>
    <dgm:cxn modelId="{04009698-C0D3-47D0-A9A9-63CBE4DD2D37}" type="presOf" srcId="{BF7E7209-ABC8-46BD-B288-616B09CE61A0}" destId="{6D43CDBE-6024-4310-8258-E99A7EF93B6A}" srcOrd="0" destOrd="0" presId="urn:microsoft.com/office/officeart/2018/2/layout/IconCircleList"/>
    <dgm:cxn modelId="{FFB7A0A8-9B7C-4998-B113-E55A07F56AD9}" type="presOf" srcId="{30604B0C-FA93-4F8F-AF64-C2C97CC47FA5}" destId="{925775BA-091B-48BB-9BB5-DB93E64F8E47}" srcOrd="0" destOrd="0" presId="urn:microsoft.com/office/officeart/2018/2/layout/IconCircleList"/>
    <dgm:cxn modelId="{C8D05AAB-2038-4901-BA52-5ADC11702E95}" type="presOf" srcId="{3FA0078C-284E-4F40-8CF1-F73D34810D61}" destId="{3825EF5F-B1A7-4918-AD86-9E635DB26FB2}" srcOrd="0" destOrd="0" presId="urn:microsoft.com/office/officeart/2018/2/layout/IconCircleList"/>
    <dgm:cxn modelId="{82DFE4B4-76D6-43CD-BFD6-93231B699428}" type="presOf" srcId="{CE9133A9-58FB-4A4B-8EED-AFFC01391443}" destId="{0920E79E-4A13-42E6-AC2C-FB699762AB5F}" srcOrd="0" destOrd="0" presId="urn:microsoft.com/office/officeart/2018/2/layout/IconCircleList"/>
    <dgm:cxn modelId="{E3FCD0C4-D70D-44DB-840F-606FE4DF6047}" type="presOf" srcId="{38CC8A2F-C545-4350-B3DE-2D43659CC649}" destId="{FEA82E0B-EDC0-4C59-9454-01C1F76EE3E4}" srcOrd="0" destOrd="0" presId="urn:microsoft.com/office/officeart/2018/2/layout/IconCircleList"/>
    <dgm:cxn modelId="{87070ACC-777A-429C-9F68-5E020DE2AF01}" srcId="{43F66393-E70F-4759-A8F7-9E7B2DE2D8AF}" destId="{30604B0C-FA93-4F8F-AF64-C2C97CC47FA5}" srcOrd="3" destOrd="0" parTransId="{256BFA63-F661-489A-86D0-EFB7ED254B0A}" sibTransId="{38CC8A2F-C545-4350-B3DE-2D43659CC649}"/>
    <dgm:cxn modelId="{7FDFC3D3-784B-40ED-AA14-16E8318C60B7}" type="presOf" srcId="{ECBCCF99-533B-4EC3-8217-6F2A36B7F948}" destId="{70531661-7728-4BAD-9025-F772E9AE4E25}" srcOrd="0" destOrd="0" presId="urn:microsoft.com/office/officeart/2018/2/layout/IconCircleList"/>
    <dgm:cxn modelId="{3DB20AF2-1D36-45D1-A3F1-68AA969D04DC}" srcId="{43F66393-E70F-4759-A8F7-9E7B2DE2D8AF}" destId="{CCE77570-4A03-4F6F-8313-C2704DD8F6FE}" srcOrd="4" destOrd="0" parTransId="{33FF7740-42E7-4685-82F0-BAF38D1569FB}" sibTransId="{C6708E42-FFDE-44C7-8986-6CE8837E83F8}"/>
    <dgm:cxn modelId="{E353754B-B4CB-49C8-8A9E-F2FDC77B5040}" type="presParOf" srcId="{80FD0151-E7BD-441A-9447-17A280B19C1C}" destId="{92581884-76DD-4E17-9E96-8EAD9B5843ED}" srcOrd="0" destOrd="0" presId="urn:microsoft.com/office/officeart/2018/2/layout/IconCircleList"/>
    <dgm:cxn modelId="{52F39F17-9A75-455B-900F-9D954DCCEE8C}" type="presParOf" srcId="{92581884-76DD-4E17-9E96-8EAD9B5843ED}" destId="{910C00F7-8323-4706-955F-87A55EDFE3B6}" srcOrd="0" destOrd="0" presId="urn:microsoft.com/office/officeart/2018/2/layout/IconCircleList"/>
    <dgm:cxn modelId="{79372D9D-708F-435F-AA93-D9F765BD654A}" type="presParOf" srcId="{910C00F7-8323-4706-955F-87A55EDFE3B6}" destId="{EEA32772-BCAE-43DF-97CC-6B6322E0E80F}" srcOrd="0" destOrd="0" presId="urn:microsoft.com/office/officeart/2018/2/layout/IconCircleList"/>
    <dgm:cxn modelId="{032CA56E-2E03-4EA7-B842-ED50366384ED}" type="presParOf" srcId="{910C00F7-8323-4706-955F-87A55EDFE3B6}" destId="{37AF16DB-B476-4030-B16A-EE0220553507}" srcOrd="1" destOrd="0" presId="urn:microsoft.com/office/officeart/2018/2/layout/IconCircleList"/>
    <dgm:cxn modelId="{AB26DBA4-77C5-4908-9865-0A4FC0207B40}" type="presParOf" srcId="{910C00F7-8323-4706-955F-87A55EDFE3B6}" destId="{619184D5-A769-4EC8-83FC-A6C1C1233AB7}" srcOrd="2" destOrd="0" presId="urn:microsoft.com/office/officeart/2018/2/layout/IconCircleList"/>
    <dgm:cxn modelId="{903B8822-7E90-4C2D-B33A-F9AB8D5A06E7}" type="presParOf" srcId="{910C00F7-8323-4706-955F-87A55EDFE3B6}" destId="{0920E79E-4A13-42E6-AC2C-FB699762AB5F}" srcOrd="3" destOrd="0" presId="urn:microsoft.com/office/officeart/2018/2/layout/IconCircleList"/>
    <dgm:cxn modelId="{DCCB66A0-1BA4-40AE-9D4D-00C2E782D2B4}" type="presParOf" srcId="{92581884-76DD-4E17-9E96-8EAD9B5843ED}" destId="{4CB70ED1-D821-413C-921A-A557743CECC8}" srcOrd="1" destOrd="0" presId="urn:microsoft.com/office/officeart/2018/2/layout/IconCircleList"/>
    <dgm:cxn modelId="{90CE6278-EC96-4818-A423-E875C95C1163}" type="presParOf" srcId="{92581884-76DD-4E17-9E96-8EAD9B5843ED}" destId="{92008681-7A3E-400D-9752-E8301BA1D125}" srcOrd="2" destOrd="0" presId="urn:microsoft.com/office/officeart/2018/2/layout/IconCircleList"/>
    <dgm:cxn modelId="{07670A22-3C10-4312-A9AA-8F378D2090DF}" type="presParOf" srcId="{92008681-7A3E-400D-9752-E8301BA1D125}" destId="{4FF7D36F-667F-4807-825C-E925C4535106}" srcOrd="0" destOrd="0" presId="urn:microsoft.com/office/officeart/2018/2/layout/IconCircleList"/>
    <dgm:cxn modelId="{B3251A7A-FFCA-48C3-976A-6EF4D6AD31AF}" type="presParOf" srcId="{92008681-7A3E-400D-9752-E8301BA1D125}" destId="{5D15A60B-9267-406F-B9D5-F2FEC79C4B8B}" srcOrd="1" destOrd="0" presId="urn:microsoft.com/office/officeart/2018/2/layout/IconCircleList"/>
    <dgm:cxn modelId="{784D0875-AD05-4F31-9234-60368BE27E8F}" type="presParOf" srcId="{92008681-7A3E-400D-9752-E8301BA1D125}" destId="{BF10D967-AC3B-443B-A925-7263B790A13F}" srcOrd="2" destOrd="0" presId="urn:microsoft.com/office/officeart/2018/2/layout/IconCircleList"/>
    <dgm:cxn modelId="{A1569AA2-D6A8-42EA-B73F-58CF785A1A49}" type="presParOf" srcId="{92008681-7A3E-400D-9752-E8301BA1D125}" destId="{6D43CDBE-6024-4310-8258-E99A7EF93B6A}" srcOrd="3" destOrd="0" presId="urn:microsoft.com/office/officeart/2018/2/layout/IconCircleList"/>
    <dgm:cxn modelId="{A71B168C-4905-40FF-8484-2E147CA48BAE}" type="presParOf" srcId="{92581884-76DD-4E17-9E96-8EAD9B5843ED}" destId="{70531661-7728-4BAD-9025-F772E9AE4E25}" srcOrd="3" destOrd="0" presId="urn:microsoft.com/office/officeart/2018/2/layout/IconCircleList"/>
    <dgm:cxn modelId="{4A4EC682-DC01-4C82-BFEC-C37B2DA83332}" type="presParOf" srcId="{92581884-76DD-4E17-9E96-8EAD9B5843ED}" destId="{3E655987-3B84-47A3-814B-9F9042A8320D}" srcOrd="4" destOrd="0" presId="urn:microsoft.com/office/officeart/2018/2/layout/IconCircleList"/>
    <dgm:cxn modelId="{97905D63-4107-44F7-A214-CF5E980086C0}" type="presParOf" srcId="{3E655987-3B84-47A3-814B-9F9042A8320D}" destId="{CCF8A71C-B64E-47EC-BFED-14E99D86A069}" srcOrd="0" destOrd="0" presId="urn:microsoft.com/office/officeart/2018/2/layout/IconCircleList"/>
    <dgm:cxn modelId="{BE0C13D6-704F-4E5B-A5EC-EC436D84300C}" type="presParOf" srcId="{3E655987-3B84-47A3-814B-9F9042A8320D}" destId="{08FE288E-192E-4981-9E2A-8037E0180B7F}" srcOrd="1" destOrd="0" presId="urn:microsoft.com/office/officeart/2018/2/layout/IconCircleList"/>
    <dgm:cxn modelId="{04DF19A3-764A-47D7-BF2C-B3500C782D37}" type="presParOf" srcId="{3E655987-3B84-47A3-814B-9F9042A8320D}" destId="{E86A700F-0AB5-4438-95AF-714C68EC0EF6}" srcOrd="2" destOrd="0" presId="urn:microsoft.com/office/officeart/2018/2/layout/IconCircleList"/>
    <dgm:cxn modelId="{3ADF8BAC-778C-4509-8C88-8A4BA25F9367}" type="presParOf" srcId="{3E655987-3B84-47A3-814B-9F9042A8320D}" destId="{C26FCCD3-D469-4E25-83BE-5F57060610B3}" srcOrd="3" destOrd="0" presId="urn:microsoft.com/office/officeart/2018/2/layout/IconCircleList"/>
    <dgm:cxn modelId="{D356CB30-5D9F-4420-A763-3F7A7368E5D6}" type="presParOf" srcId="{92581884-76DD-4E17-9E96-8EAD9B5843ED}" destId="{3825EF5F-B1A7-4918-AD86-9E635DB26FB2}" srcOrd="5" destOrd="0" presId="urn:microsoft.com/office/officeart/2018/2/layout/IconCircleList"/>
    <dgm:cxn modelId="{4F88F42D-0C31-4D50-943F-73124CF8BACC}" type="presParOf" srcId="{92581884-76DD-4E17-9E96-8EAD9B5843ED}" destId="{8DE3C7D5-4736-42BC-8181-6D6646F005DB}" srcOrd="6" destOrd="0" presId="urn:microsoft.com/office/officeart/2018/2/layout/IconCircleList"/>
    <dgm:cxn modelId="{521F846E-ABFB-452C-AD92-6965CB820889}" type="presParOf" srcId="{8DE3C7D5-4736-42BC-8181-6D6646F005DB}" destId="{C74EF4A8-5BAC-446C-86C2-37AD9D9BD5B2}" srcOrd="0" destOrd="0" presId="urn:microsoft.com/office/officeart/2018/2/layout/IconCircleList"/>
    <dgm:cxn modelId="{2FDD871B-53C6-4A28-9926-4FD2C378AB80}" type="presParOf" srcId="{8DE3C7D5-4736-42BC-8181-6D6646F005DB}" destId="{FCC52902-4CCD-4078-BF2A-0968C459A82C}" srcOrd="1" destOrd="0" presId="urn:microsoft.com/office/officeart/2018/2/layout/IconCircleList"/>
    <dgm:cxn modelId="{7000579F-E7E3-4B5C-8301-A7701988002C}" type="presParOf" srcId="{8DE3C7D5-4736-42BC-8181-6D6646F005DB}" destId="{FAA1DADA-489C-445A-A045-660F8A8BB048}" srcOrd="2" destOrd="0" presId="urn:microsoft.com/office/officeart/2018/2/layout/IconCircleList"/>
    <dgm:cxn modelId="{3C3A567A-354C-4C5B-950F-71491EF55206}" type="presParOf" srcId="{8DE3C7D5-4736-42BC-8181-6D6646F005DB}" destId="{925775BA-091B-48BB-9BB5-DB93E64F8E47}" srcOrd="3" destOrd="0" presId="urn:microsoft.com/office/officeart/2018/2/layout/IconCircleList"/>
    <dgm:cxn modelId="{037E2C86-ED59-4447-A96C-A9AAC4DB0D87}" type="presParOf" srcId="{92581884-76DD-4E17-9E96-8EAD9B5843ED}" destId="{FEA82E0B-EDC0-4C59-9454-01C1F76EE3E4}" srcOrd="7" destOrd="0" presId="urn:microsoft.com/office/officeart/2018/2/layout/IconCircleList"/>
    <dgm:cxn modelId="{F2BD7278-F4C8-463F-91EC-BAE2B75C63AD}" type="presParOf" srcId="{92581884-76DD-4E17-9E96-8EAD9B5843ED}" destId="{061A640A-FD31-446F-B318-9596C94971FC}" srcOrd="8" destOrd="0" presId="urn:microsoft.com/office/officeart/2018/2/layout/IconCircleList"/>
    <dgm:cxn modelId="{1128F364-DCF8-4E7F-9E6E-7FBD952D3D4A}" type="presParOf" srcId="{061A640A-FD31-446F-B318-9596C94971FC}" destId="{8E50B4C1-9284-431D-B856-B7F8875FFD0A}" srcOrd="0" destOrd="0" presId="urn:microsoft.com/office/officeart/2018/2/layout/IconCircleList"/>
    <dgm:cxn modelId="{D63F0A64-8498-49BE-8D1E-8042F3444927}" type="presParOf" srcId="{061A640A-FD31-446F-B318-9596C94971FC}" destId="{EDDC045F-887D-42FE-AB93-32B0938265C0}" srcOrd="1" destOrd="0" presId="urn:microsoft.com/office/officeart/2018/2/layout/IconCircleList"/>
    <dgm:cxn modelId="{E0F1DAB1-B9CC-42F0-8991-86A60DC7276C}" type="presParOf" srcId="{061A640A-FD31-446F-B318-9596C94971FC}" destId="{ED31F64F-180A-4DC8-BD4D-2CD583B895A7}" srcOrd="2" destOrd="0" presId="urn:microsoft.com/office/officeart/2018/2/layout/IconCircleList"/>
    <dgm:cxn modelId="{A47BC058-881B-4C29-8472-594CC10CA5D9}" type="presParOf" srcId="{061A640A-FD31-446F-B318-9596C94971FC}" destId="{4F8D87FC-9AE4-4785-9C14-347B289346F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0F64-9B17-4528-97C7-9E8961092F8F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00C697-29CD-4D11-8836-E7187B5ABC9A}" type="pres">
      <dgm:prSet presAssocID="{D4B10F64-9B17-4528-97C7-9E8961092F8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5E97A08A-2D57-42FC-BA9F-FEE247E253E3}" type="presOf" srcId="{D4B10F64-9B17-4528-97C7-9E8961092F8F}" destId="{E200C697-29CD-4D11-8836-E7187B5ABC9A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0F64-9B17-4528-97C7-9E8961092F8F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00C697-29CD-4D11-8836-E7187B5ABC9A}" type="pres">
      <dgm:prSet presAssocID="{D4B10F64-9B17-4528-97C7-9E8961092F8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5E97A08A-2D57-42FC-BA9F-FEE247E253E3}" type="presOf" srcId="{D4B10F64-9B17-4528-97C7-9E8961092F8F}" destId="{E200C697-29CD-4D11-8836-E7187B5ABC9A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2A294-EB4A-41F4-9BAF-4A038D434D5E}">
      <dsp:nvSpPr>
        <dsp:cNvPr id="0" name=""/>
        <dsp:cNvSpPr/>
      </dsp:nvSpPr>
      <dsp:spPr>
        <a:xfrm>
          <a:off x="0" y="7020"/>
          <a:ext cx="10853928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Sales and Profit Analysis Report</a:t>
          </a:r>
          <a:endParaRPr lang="en-US" sz="3600" kern="1200" dirty="0"/>
        </a:p>
      </dsp:txBody>
      <dsp:txXfrm>
        <a:off x="43179" y="50199"/>
        <a:ext cx="10767570" cy="798162"/>
      </dsp:txXfrm>
    </dsp:sp>
    <dsp:sp modelId="{7BB9E41E-AEE1-4C07-83F2-915C1444F2F5}">
      <dsp:nvSpPr>
        <dsp:cNvPr id="0" name=""/>
        <dsp:cNvSpPr/>
      </dsp:nvSpPr>
      <dsp:spPr>
        <a:xfrm>
          <a:off x="0" y="891540"/>
          <a:ext cx="10853928" cy="335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61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i="0" kern="1200" dirty="0"/>
            <a:t>Objective</a:t>
          </a:r>
          <a:endParaRPr lang="en-US" sz="28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kern="1200" dirty="0"/>
            <a:t>Business Task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kern="1200" dirty="0"/>
            <a:t>Data source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kern="1200"/>
            <a:t>Data cleaning summary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kern="1200"/>
            <a:t>The story with data.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kern="1200" dirty="0"/>
            <a:t>Conclusion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b="1" kern="1200" dirty="0"/>
            <a:t>Recommendations</a:t>
          </a:r>
        </a:p>
      </dsp:txBody>
      <dsp:txXfrm>
        <a:off x="0" y="891540"/>
        <a:ext cx="10853928" cy="3353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32772-BCAE-43DF-97CC-6B6322E0E80F}">
      <dsp:nvSpPr>
        <dsp:cNvPr id="0" name=""/>
        <dsp:cNvSpPr/>
      </dsp:nvSpPr>
      <dsp:spPr>
        <a:xfrm>
          <a:off x="780906" y="37366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F16DB-B476-4030-B16A-EE0220553507}">
      <dsp:nvSpPr>
        <dsp:cNvPr id="0" name=""/>
        <dsp:cNvSpPr/>
      </dsp:nvSpPr>
      <dsp:spPr>
        <a:xfrm>
          <a:off x="907914" y="164374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0E79E-4A13-42E6-AC2C-FB699762AB5F}">
      <dsp:nvSpPr>
        <dsp:cNvPr id="0" name=""/>
        <dsp:cNvSpPr/>
      </dsp:nvSpPr>
      <dsp:spPr>
        <a:xfrm>
          <a:off x="1515306" y="37366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Which </a:t>
          </a:r>
          <a:r>
            <a:rPr lang="en-US" sz="1200" b="1" i="0" kern="1200" baseline="0" dirty="0"/>
            <a:t>Products</a:t>
          </a:r>
          <a:r>
            <a:rPr lang="en-US" sz="1200" b="0" i="0" kern="1200" baseline="0" dirty="0"/>
            <a:t> generate the </a:t>
          </a:r>
          <a:r>
            <a:rPr lang="en-US" sz="1200" b="1" i="0" kern="1200" baseline="0" dirty="0"/>
            <a:t>highest</a:t>
          </a:r>
          <a:r>
            <a:rPr lang="en-US" sz="1200" b="0" i="0" kern="1200" baseline="0" dirty="0"/>
            <a:t> and </a:t>
          </a:r>
          <a:r>
            <a:rPr lang="en-US" sz="1200" b="1" i="0" kern="1200" baseline="0" dirty="0"/>
            <a:t>lowest</a:t>
          </a:r>
          <a:r>
            <a:rPr lang="en-US" sz="1200" b="0" i="0" kern="1200" baseline="0" dirty="0"/>
            <a:t> sales  profits?</a:t>
          </a:r>
          <a:endParaRPr lang="en-US" sz="1200" kern="1200" dirty="0"/>
        </a:p>
      </dsp:txBody>
      <dsp:txXfrm>
        <a:off x="1515306" y="37366"/>
        <a:ext cx="1425599" cy="604800"/>
      </dsp:txXfrm>
    </dsp:sp>
    <dsp:sp modelId="{4FF7D36F-667F-4807-825C-E925C4535106}">
      <dsp:nvSpPr>
        <dsp:cNvPr id="0" name=""/>
        <dsp:cNvSpPr/>
      </dsp:nvSpPr>
      <dsp:spPr>
        <a:xfrm>
          <a:off x="3189306" y="37366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5A60B-9267-406F-B9D5-F2FEC79C4B8B}">
      <dsp:nvSpPr>
        <dsp:cNvPr id="0" name=""/>
        <dsp:cNvSpPr/>
      </dsp:nvSpPr>
      <dsp:spPr>
        <a:xfrm>
          <a:off x="3316314" y="164374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43CDBE-6024-4310-8258-E99A7EF93B6A}">
      <dsp:nvSpPr>
        <dsp:cNvPr id="0" name=""/>
        <dsp:cNvSpPr/>
      </dsp:nvSpPr>
      <dsp:spPr>
        <a:xfrm>
          <a:off x="3923706" y="37366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Which </a:t>
          </a:r>
          <a:r>
            <a:rPr lang="en-US" sz="1200" b="1" i="0" kern="1200" baseline="0" dirty="0"/>
            <a:t>time periods</a:t>
          </a:r>
          <a:r>
            <a:rPr lang="en-US" sz="1200" b="0" i="0" kern="1200" baseline="0" dirty="0"/>
            <a:t> (months/ quarters) show the </a:t>
          </a:r>
          <a:r>
            <a:rPr lang="en-US" sz="1200" b="1" i="0" kern="1200" baseline="0" dirty="0"/>
            <a:t>strongest</a:t>
          </a:r>
          <a:r>
            <a:rPr lang="en-US" sz="1200" b="0" i="0" kern="1200" baseline="0" dirty="0"/>
            <a:t> sales performance?</a:t>
          </a:r>
          <a:endParaRPr lang="en-US" sz="1200" kern="1200" dirty="0"/>
        </a:p>
      </dsp:txBody>
      <dsp:txXfrm>
        <a:off x="3923706" y="37366"/>
        <a:ext cx="1425599" cy="604800"/>
      </dsp:txXfrm>
    </dsp:sp>
    <dsp:sp modelId="{CCF8A71C-B64E-47EC-BFED-14E99D86A069}">
      <dsp:nvSpPr>
        <dsp:cNvPr id="0" name=""/>
        <dsp:cNvSpPr/>
      </dsp:nvSpPr>
      <dsp:spPr>
        <a:xfrm>
          <a:off x="780906" y="1128760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E288E-192E-4981-9E2A-8037E0180B7F}">
      <dsp:nvSpPr>
        <dsp:cNvPr id="0" name=""/>
        <dsp:cNvSpPr/>
      </dsp:nvSpPr>
      <dsp:spPr>
        <a:xfrm>
          <a:off x="907914" y="1255768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FCCD3-D469-4E25-83BE-5F57060610B3}">
      <dsp:nvSpPr>
        <dsp:cNvPr id="0" name=""/>
        <dsp:cNvSpPr/>
      </dsp:nvSpPr>
      <dsp:spPr>
        <a:xfrm>
          <a:off x="1515306" y="1128760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Which </a:t>
          </a:r>
          <a:r>
            <a:rPr lang="en-US" sz="1200" b="1" i="0" kern="1200" baseline="0" dirty="0"/>
            <a:t>regions</a:t>
          </a:r>
          <a:r>
            <a:rPr lang="en-US" sz="1200" b="0" i="0" kern="1200" baseline="0" dirty="0"/>
            <a:t> contribute </a:t>
          </a:r>
          <a:r>
            <a:rPr lang="en-US" sz="1200" b="1" i="0" kern="1200" baseline="0" dirty="0"/>
            <a:t>most</a:t>
          </a:r>
          <a:r>
            <a:rPr lang="en-US" sz="1200" b="0" i="0" kern="1200" baseline="0" dirty="0"/>
            <a:t> to profit, and which </a:t>
          </a:r>
          <a:r>
            <a:rPr lang="en-US" sz="1200" b="1" i="0" kern="1200" baseline="0" dirty="0"/>
            <a:t>underperform</a:t>
          </a:r>
          <a:r>
            <a:rPr lang="en-US" sz="1200" b="0" i="0" kern="1200" baseline="0" dirty="0"/>
            <a:t>?</a:t>
          </a:r>
          <a:endParaRPr lang="en-US" sz="1200" kern="1200" dirty="0"/>
        </a:p>
      </dsp:txBody>
      <dsp:txXfrm>
        <a:off x="1515306" y="1128760"/>
        <a:ext cx="1425599" cy="604800"/>
      </dsp:txXfrm>
    </dsp:sp>
    <dsp:sp modelId="{C74EF4A8-5BAC-446C-86C2-37AD9D9BD5B2}">
      <dsp:nvSpPr>
        <dsp:cNvPr id="0" name=""/>
        <dsp:cNvSpPr/>
      </dsp:nvSpPr>
      <dsp:spPr>
        <a:xfrm>
          <a:off x="3189306" y="1128760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52902-4CCD-4078-BF2A-0968C459A82C}">
      <dsp:nvSpPr>
        <dsp:cNvPr id="0" name=""/>
        <dsp:cNvSpPr/>
      </dsp:nvSpPr>
      <dsp:spPr>
        <a:xfrm>
          <a:off x="3316314" y="1255768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775BA-091B-48BB-9BB5-DB93E64F8E47}">
      <dsp:nvSpPr>
        <dsp:cNvPr id="0" name=""/>
        <dsp:cNvSpPr/>
      </dsp:nvSpPr>
      <dsp:spPr>
        <a:xfrm>
          <a:off x="3923706" y="1128760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How does </a:t>
          </a:r>
          <a:r>
            <a:rPr lang="en-US" sz="1200" b="1" i="0" kern="1200" baseline="0" dirty="0"/>
            <a:t>profit margin</a:t>
          </a:r>
          <a:r>
            <a:rPr lang="en-US" sz="1200" b="0" i="0" kern="1200" baseline="0" dirty="0"/>
            <a:t> vary across </a:t>
          </a:r>
          <a:r>
            <a:rPr lang="en-US" sz="1200" b="1" i="0" kern="1200" baseline="0" dirty="0"/>
            <a:t>categories</a:t>
          </a:r>
          <a:r>
            <a:rPr lang="en-US" sz="1200" b="0" i="0" kern="1200" baseline="0" dirty="0"/>
            <a:t> and </a:t>
          </a:r>
          <a:r>
            <a:rPr lang="en-US" sz="1200" b="1" i="0" kern="1200" baseline="0" dirty="0"/>
            <a:t>sub-categories</a:t>
          </a:r>
          <a:r>
            <a:rPr lang="en-US" sz="1200" b="0" i="0" kern="1200" baseline="0" dirty="0"/>
            <a:t>?</a:t>
          </a:r>
          <a:endParaRPr lang="en-US" sz="1200" kern="1200" dirty="0"/>
        </a:p>
      </dsp:txBody>
      <dsp:txXfrm>
        <a:off x="3923706" y="1128760"/>
        <a:ext cx="1425599" cy="604800"/>
      </dsp:txXfrm>
    </dsp:sp>
    <dsp:sp modelId="{8E50B4C1-9284-431D-B856-B7F8875FFD0A}">
      <dsp:nvSpPr>
        <dsp:cNvPr id="0" name=""/>
        <dsp:cNvSpPr/>
      </dsp:nvSpPr>
      <dsp:spPr>
        <a:xfrm>
          <a:off x="780906" y="2220155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DC045F-887D-42FE-AB93-32B0938265C0}">
      <dsp:nvSpPr>
        <dsp:cNvPr id="0" name=""/>
        <dsp:cNvSpPr/>
      </dsp:nvSpPr>
      <dsp:spPr>
        <a:xfrm>
          <a:off x="907914" y="2347163"/>
          <a:ext cx="350784" cy="3507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D87FC-9AE4-4785-9C14-347B289346F6}">
      <dsp:nvSpPr>
        <dsp:cNvPr id="0" name=""/>
        <dsp:cNvSpPr/>
      </dsp:nvSpPr>
      <dsp:spPr>
        <a:xfrm>
          <a:off x="1515306" y="2220155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What </a:t>
          </a:r>
          <a:r>
            <a:rPr lang="en-US" sz="1200" b="1" kern="1200" dirty="0"/>
            <a:t>marketing</a:t>
          </a:r>
          <a:r>
            <a:rPr lang="en-US" sz="1200" kern="1200" dirty="0"/>
            <a:t> or </a:t>
          </a:r>
          <a:r>
            <a:rPr lang="en-US" sz="1200" b="1" kern="1200" dirty="0"/>
            <a:t>pricing strategies</a:t>
          </a:r>
          <a:r>
            <a:rPr lang="en-US" sz="1200" kern="1200" dirty="0"/>
            <a:t> can help </a:t>
          </a:r>
          <a:r>
            <a:rPr lang="en-US" sz="1200" b="1" kern="1200" dirty="0"/>
            <a:t>boost</a:t>
          </a:r>
          <a:r>
            <a:rPr lang="en-US" sz="1200" kern="1200" dirty="0"/>
            <a:t> sales and profitability?</a:t>
          </a:r>
        </a:p>
      </dsp:txBody>
      <dsp:txXfrm>
        <a:off x="1515306" y="2220155"/>
        <a:ext cx="1425599" cy="60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B2AB3-2AF5-4DEA-972C-853AE3EB5B5B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DEB58-ED9D-4547-BE01-163DB0A84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4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2E290-5A65-F350-38D4-943270FF7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A5359-48FB-FB1F-81B8-1289ADD12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D71A8-9F08-2E34-0C31-7C07D0F6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3A1B6-95C0-8AD9-7A0F-02BBD5A5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75D3A-26D5-86C3-FC3A-08C57EF2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3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2DF6-39DB-9F4C-EC5A-0D0B6F4B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904CF-C69C-1246-A58D-D0EDC9158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B479-4E47-8F4F-FE4F-E41F8F5E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0CACB-8E68-CBEF-D30E-09FA3716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9FA2E-9D58-474E-54E7-9304B674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7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42CDA-962A-ED18-7B6C-B527C57BD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013FD-31D8-AA24-B92C-1B96E584A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E764B-DD90-C3DE-7995-B1D8E55B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2496-BD7B-2157-2CFC-B629BE21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9425A-6644-A254-6C54-FF09858E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5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F9B6-909B-D636-2DD1-32BEC967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B6631-7561-802D-B387-188C9058F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ACFCF-1044-06FB-B193-EB3A26C5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1C039-B981-F624-FD9E-EF769223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B8611-762E-12BC-39FB-CD2F2609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8483-0F5A-C25D-4056-4A05B45AE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CDD29-5B67-A117-F425-CDA214121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A7E14-D8DC-1E97-FC1B-96902139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12822-969B-45A8-CF63-6575C07F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42EDF-57CE-BAF3-E8D3-9B59EE0D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89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C082-2E67-E43C-BEC8-A156541E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0235-A585-0C3A-2ADA-0F951E364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33F56-2C75-1A08-A6AC-40ACF4451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C6436-6001-2352-71BF-C3C3F41B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C0B2A-A419-3340-DAAD-E77BFA80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3760D-4EAA-A3E4-03D7-6DA97292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A911-C52C-3386-CFE1-0C4BC328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127D1-D3E1-6B2F-26D9-522B000C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EB235-3E99-1F5D-2C8F-23727BCAF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925B9-8003-2DE5-1CFC-5A355642B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8B31D2-9B58-FBA7-1DE1-884111CFE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90A67-F580-8939-70CE-777C0841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16155-AD68-72F1-26CC-4EDE56A6D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03CA3F-29D2-1C2E-5E83-068A7298D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5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08BC-2AF5-9941-CB90-0BF11B4D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DE087-9D8E-1D3A-72FC-4B9CBE18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9ECC2-B025-6EB9-04C4-B88429A1B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C1D9-C0B4-87E1-7E6E-45202BD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40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2F318-D921-A140-CA9D-FB03CB8D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FBCD2-D067-E688-117D-51DEDF54A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F5BD8-546B-B910-A459-D53C5C2F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69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4C62-5354-45F7-CF94-FA101A512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FCFA-FCB1-C50E-3A17-03ADC3AAA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2F55A-7E45-EB2B-6E71-B663A557B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FF73A-E6BD-9D2D-9C2C-AFF1F31C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D12D5-6C4F-9B84-4934-274298CD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5D49F-558C-4BBA-2EC3-C9D8F1AC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9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4070-674E-9269-80F6-91C741966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FB6A4A-0CD9-95AF-A719-5B7565D96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84C0D-729D-F9F1-D172-946D60314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FF123-1CAF-51DC-D4B2-18A53F94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E34ED-F661-E094-1162-AC95216D8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4ED1C-46F5-88C6-7BC6-5C29A77D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11F4C9-577D-74DB-85D8-166919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484D0-0498-5B57-C3B4-58AA72EA8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12D3-B91C-AFFA-1D9F-242E1F754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C24F47-C83E-4479-B847-8908E93C242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AA10E-BE56-CC15-1F96-C6891FB8C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A06A6-C773-8291-08CF-FD5AC3ED5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138F1F-A5A2-4C6D-BFE4-589F041F6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7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Macro-Enabled_Worksheet.xlsm"/><Relationship Id="rId5" Type="http://schemas.openxmlformats.org/officeDocument/2006/relationships/hyperlink" Target="https://www.kaggle.com/datasets" TargetMode="External"/><Relationship Id="rId4" Type="http://schemas.openxmlformats.org/officeDocument/2006/relationships/hyperlink" Target="https://www.kaggle.com/datasets/vivek468/superstore-dataset-fina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3364A-2C23-0412-AEF9-BDC848F1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Sales and Profit Analysis Report</a:t>
            </a:r>
            <a:endParaRPr lang="en-US" sz="5400"/>
          </a:p>
        </p:txBody>
      </p:sp>
      <p:pic>
        <p:nvPicPr>
          <p:cNvPr id="23" name="Picture 22" descr="Calculator, pen, compass, money and a paper with graphs printed on it">
            <a:extLst>
              <a:ext uri="{FF2B5EF4-FFF2-40B4-BE49-F238E27FC236}">
                <a16:creationId xmlns:a16="http://schemas.microsoft.com/office/drawing/2014/main" id="{E3D6CB92-AC26-7593-C4DC-DCEE14C8A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43" r="29540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047E8EA-8F55-516E-D5AA-E9D8688D5BD7}"/>
              </a:ext>
            </a:extLst>
          </p:cNvPr>
          <p:cNvSpPr txBox="1">
            <a:spLocks/>
          </p:cNvSpPr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Presented by: </a:t>
            </a:r>
            <a:r>
              <a:rPr lang="en-US" sz="2200" b="1"/>
              <a:t>Omer Metwally</a:t>
            </a:r>
          </a:p>
          <a:p>
            <a:r>
              <a:rPr lang="en-US" sz="2200"/>
              <a:t>Last Updated: </a:t>
            </a:r>
            <a:r>
              <a:rPr lang="en-US" sz="2200" b="1"/>
              <a:t>23.</a:t>
            </a:r>
            <a:r>
              <a:rPr lang="en-US" sz="2200" b="1" baseline="30000"/>
              <a:t>th</a:t>
            </a:r>
            <a:r>
              <a:rPr lang="en-US" sz="2200" b="1"/>
              <a:t> October 2025</a:t>
            </a:r>
          </a:p>
        </p:txBody>
      </p:sp>
    </p:spTree>
    <p:extLst>
      <p:ext uri="{BB962C8B-B14F-4D97-AF65-F5344CB8AC3E}">
        <p14:creationId xmlns:p14="http://schemas.microsoft.com/office/powerpoint/2010/main" val="22808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1721-D091-50EC-ADE9-F7DB3A46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18CB-90DA-8A5A-A174-39C6ED300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26EF3DE-9CC8-08B1-9E3E-026A0F148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95B81C-9D23-517D-FEAC-7B8DFD921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17ECE-293B-EF03-EEEA-B235B6018CBB}"/>
              </a:ext>
            </a:extLst>
          </p:cNvPr>
          <p:cNvSpPr txBox="1"/>
          <p:nvPr/>
        </p:nvSpPr>
        <p:spPr>
          <a:xfrm>
            <a:off x="5867400" y="609600"/>
            <a:ext cx="5310116" cy="1322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7" name="Graphic 6" descr="Mop and bucket with solid fill">
            <a:extLst>
              <a:ext uri="{FF2B5EF4-FFF2-40B4-BE49-F238E27FC236}">
                <a16:creationId xmlns:a16="http://schemas.microsoft.com/office/drawing/2014/main" id="{F5435A37-D258-7CCF-9656-57F7ED197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27" y="1573971"/>
            <a:ext cx="3720152" cy="3720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F7AC2-A4EE-FA96-C445-FFDC3B24CBB2}"/>
              </a:ext>
            </a:extLst>
          </p:cNvPr>
          <p:cNvSpPr txBox="1">
            <a:spLocks/>
          </p:cNvSpPr>
          <p:nvPr/>
        </p:nvSpPr>
        <p:spPr>
          <a:xfrm>
            <a:off x="5867400" y="2194102"/>
            <a:ext cx="5310116" cy="39085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 dirty="0"/>
              <a:t>Removed duplicates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Ensured each transaction record is unique to prevent double-counting.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/>
              <a:t>Handled missing values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Checked for missing </a:t>
            </a:r>
            <a:r>
              <a:rPr lang="en-US" sz="1600" b="1" dirty="0"/>
              <a:t>Sales, Regions, Discount, or Dates</a:t>
            </a:r>
            <a:r>
              <a:rPr lang="en-US" sz="1600" dirty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Imputed missing values where necessary or excluded incomplete rows.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/>
              <a:t>Standardized formats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Ensured consistent </a:t>
            </a:r>
            <a:r>
              <a:rPr lang="en-US" sz="1600" b="1" dirty="0"/>
              <a:t>States and city names</a:t>
            </a:r>
            <a:r>
              <a:rPr lang="en-US" sz="1600" dirty="0"/>
              <a:t> (fixed typos or inconsistent naming).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(Order Date, Ship Date) to </a:t>
            </a:r>
            <a:r>
              <a:rPr lang="en-US" sz="1600" b="1" dirty="0"/>
              <a:t>DD/MM/YYYY</a:t>
            </a:r>
            <a:r>
              <a:rPr lang="en-US" sz="1600" dirty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dirty="0"/>
              <a:t>Cleaned currency symbols and spaces</a:t>
            </a:r>
            <a:r>
              <a:rPr lang="en-US" sz="1600" dirty="0"/>
              <a:t> in Sales and Profit columns for numerical calculations.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487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B84C9-1601-E51D-DADC-0E995647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4B72-A245-47A0-AA2C-2B4DAFA9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EACE5-8429-4E0D-B3EF-1538398A8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2E99435-4A69-8506-2355-0D07F55B6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83BC778-84F1-E7A7-2E22-767130C5E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334CF-E501-9670-27D6-037A56F9114B}"/>
              </a:ext>
            </a:extLst>
          </p:cNvPr>
          <p:cNvSpPr txBox="1"/>
          <p:nvPr/>
        </p:nvSpPr>
        <p:spPr>
          <a:xfrm>
            <a:off x="5867400" y="609600"/>
            <a:ext cx="5310116" cy="1322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7" name="Graphic 6" descr="Mop and bucket with solid fill">
            <a:extLst>
              <a:ext uri="{FF2B5EF4-FFF2-40B4-BE49-F238E27FC236}">
                <a16:creationId xmlns:a16="http://schemas.microsoft.com/office/drawing/2014/main" id="{4E757BF6-FBF6-8CC0-8DEC-6B3324F8E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27" y="1573971"/>
            <a:ext cx="3720152" cy="37201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1AD4EFB-CBBC-B645-B0C1-13B37F056AD1}"/>
              </a:ext>
            </a:extLst>
          </p:cNvPr>
          <p:cNvSpPr txBox="1">
            <a:spLocks/>
          </p:cNvSpPr>
          <p:nvPr/>
        </p:nvSpPr>
        <p:spPr>
          <a:xfrm>
            <a:off x="5955542" y="1822450"/>
            <a:ext cx="5310116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 dirty="0"/>
              <a:t>Validate Relationships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Between fields (e.g., no negative sales or incorrect dates).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/>
              <a:t>Ensured consistent text formatting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(e.g., product names, region names).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/>
              <a:t>Created</a:t>
            </a:r>
            <a:r>
              <a:rPr lang="en-US" sz="2000" dirty="0"/>
              <a:t> new calculated columns:</a:t>
            </a:r>
            <a:endParaRPr lang="en-US" sz="2000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Ship Days : Difference between </a:t>
            </a:r>
            <a:r>
              <a:rPr lang="en-US" sz="1600" b="1" dirty="0"/>
              <a:t>Ship Date</a:t>
            </a:r>
            <a:r>
              <a:rPr lang="en-US" sz="1600" dirty="0"/>
              <a:t> and </a:t>
            </a:r>
            <a:r>
              <a:rPr lang="en-US" sz="1600" b="1" dirty="0"/>
              <a:t>Order Date</a:t>
            </a:r>
            <a:r>
              <a:rPr lang="en-US" sz="1600" dirty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Shipping Speed : Slow, Average, Fast on </a:t>
            </a:r>
            <a:r>
              <a:rPr lang="en-US" sz="1600" b="1" dirty="0"/>
              <a:t>Ship Days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Year, Quarter, Month extracted from </a:t>
            </a:r>
            <a:r>
              <a:rPr lang="en-US" sz="1600" b="1" dirty="0"/>
              <a:t>Order Date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Avg Profit Margin = </a:t>
            </a:r>
            <a:r>
              <a:rPr lang="en-US" sz="1600" b="1" dirty="0"/>
              <a:t>Profit</a:t>
            </a:r>
            <a:r>
              <a:rPr lang="en-US" sz="1600" dirty="0"/>
              <a:t> / </a:t>
            </a:r>
            <a:r>
              <a:rPr lang="en-US" sz="1600" b="1" dirty="0"/>
              <a:t>Sales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Sales Category = Profitable / Loss based on </a:t>
            </a:r>
            <a:r>
              <a:rPr lang="en-US" sz="1600" b="1" dirty="0"/>
              <a:t>Profit</a:t>
            </a:r>
            <a:r>
              <a:rPr lang="en-US" sz="1600" dirty="0"/>
              <a:t> value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600" b="1" dirty="0"/>
          </a:p>
          <a:p>
            <a:pPr lvl="1">
              <a:buFont typeface="Wingdings" panose="05000000000000000000" pitchFamily="2" charset="2"/>
              <a:buChar char="ü"/>
            </a:pPr>
            <a:endParaRPr lang="en-US" sz="1600" b="1" dirty="0"/>
          </a:p>
          <a:p>
            <a:pPr lvl="1">
              <a:buFont typeface="Wingdings" panose="05000000000000000000" pitchFamily="2" charset="2"/>
              <a:buChar char="ü"/>
            </a:pP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CCE7B-9CC9-C938-8585-3CBF49132F71}"/>
              </a:ext>
            </a:extLst>
          </p:cNvPr>
          <p:cNvSpPr txBox="1"/>
          <p:nvPr/>
        </p:nvSpPr>
        <p:spPr>
          <a:xfrm>
            <a:off x="5068030" y="5592142"/>
            <a:ext cx="6449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✅ </a:t>
            </a:r>
            <a:r>
              <a:rPr lang="en-US" b="1" dirty="0"/>
              <a:t>Result:</a:t>
            </a:r>
          </a:p>
          <a:p>
            <a:r>
              <a:rPr lang="en-US" dirty="0"/>
              <a:t>	      Clean and structured dataset ready for analysis and 	  	       dashboard creation.</a:t>
            </a:r>
          </a:p>
        </p:txBody>
      </p:sp>
    </p:spTree>
    <p:extLst>
      <p:ext uri="{BB962C8B-B14F-4D97-AF65-F5344CB8AC3E}">
        <p14:creationId xmlns:p14="http://schemas.microsoft.com/office/powerpoint/2010/main" val="63713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F7C51-5178-B8DD-A587-E9534BD8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story with data</a:t>
            </a:r>
          </a:p>
        </p:txBody>
      </p:sp>
    </p:spTree>
    <p:extLst>
      <p:ext uri="{BB962C8B-B14F-4D97-AF65-F5344CB8AC3E}">
        <p14:creationId xmlns:p14="http://schemas.microsoft.com/office/powerpoint/2010/main" val="427891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173DA-3538-D5DE-A591-80495FEB2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902524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dirty="0"/>
              <a:t>Monthly Profit Trend</a:t>
            </a:r>
            <a:endParaRPr lang="en-US" sz="40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B9581F-AA94-9A13-30CE-A05BFDB5DC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419872"/>
              </p:ext>
            </p:extLst>
          </p:nvPr>
        </p:nvGraphicFramePr>
        <p:xfrm>
          <a:off x="224868" y="2397967"/>
          <a:ext cx="11128932" cy="3778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BC867825-AA88-FD8B-F178-CC7772D3A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51" y="2397967"/>
            <a:ext cx="5913120" cy="3948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937E0-CB2B-91B3-6171-797B272E244C}"/>
              </a:ext>
            </a:extLst>
          </p:cNvPr>
          <p:cNvSpPr txBox="1"/>
          <p:nvPr/>
        </p:nvSpPr>
        <p:spPr>
          <a:xfrm>
            <a:off x="833628" y="1883601"/>
            <a:ext cx="419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When do we make the most profit?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E3551-F414-D143-A0F4-6C12BFBC509E}"/>
              </a:ext>
            </a:extLst>
          </p:cNvPr>
          <p:cNvSpPr txBox="1"/>
          <p:nvPr/>
        </p:nvSpPr>
        <p:spPr>
          <a:xfrm>
            <a:off x="224868" y="3479853"/>
            <a:ext cx="572871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Jan</a:t>
            </a:r>
            <a:r>
              <a:rPr lang="en-US" dirty="0"/>
              <a:t> and </a:t>
            </a:r>
            <a:r>
              <a:rPr lang="en-US" b="1" dirty="0"/>
              <a:t>Feb</a:t>
            </a:r>
            <a:r>
              <a:rPr lang="en-US" dirty="0"/>
              <a:t> Profits are very low showing</a:t>
            </a:r>
          </a:p>
          <a:p>
            <a:r>
              <a:rPr lang="en-US" dirty="0"/>
              <a:t>      a post-holiday slump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Profits from </a:t>
            </a:r>
            <a:r>
              <a:rPr lang="en-US" b="1" dirty="0"/>
              <a:t>May</a:t>
            </a:r>
            <a:r>
              <a:rPr lang="en-US" dirty="0"/>
              <a:t> to </a:t>
            </a:r>
            <a:r>
              <a:rPr lang="en-US" b="1" dirty="0"/>
              <a:t>August</a:t>
            </a:r>
            <a:r>
              <a:rPr lang="en-US" dirty="0"/>
              <a:t> remain steady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Nearly </a:t>
            </a:r>
            <a:r>
              <a:rPr lang="en-US" b="1" dirty="0"/>
              <a:t>40% </a:t>
            </a:r>
            <a:r>
              <a:rPr lang="en-US" dirty="0"/>
              <a:t>of annual profit comes from </a:t>
            </a:r>
            <a:r>
              <a:rPr lang="en-US" b="1" dirty="0"/>
              <a:t>Q4</a:t>
            </a:r>
            <a:r>
              <a:rPr lang="en-US" dirty="0"/>
              <a:t> indicating heavy reliance on holiday-season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phic 6" descr="Upward trend with solid fill">
            <a:extLst>
              <a:ext uri="{FF2B5EF4-FFF2-40B4-BE49-F238E27FC236}">
                <a16:creationId xmlns:a16="http://schemas.microsoft.com/office/drawing/2014/main" id="{EB04BABB-1512-C713-CA4F-779AD86BA1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78451" y="1184276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0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6677F-0DAE-6D7E-E061-063104497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83" y="1082647"/>
            <a:ext cx="9116763" cy="1229382"/>
          </a:xfrm>
        </p:spPr>
        <p:txBody>
          <a:bodyPr anchor="b">
            <a:normAutofit/>
          </a:bodyPr>
          <a:lstStyle/>
          <a:p>
            <a:r>
              <a:rPr lang="en-US" sz="5000" dirty="0"/>
              <a:t>Profit by Region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CC85D9-70D0-628E-348E-07469C0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06334-6A8F-3F0A-AEFE-35336664D94D}"/>
              </a:ext>
            </a:extLst>
          </p:cNvPr>
          <p:cNvSpPr txBox="1"/>
          <p:nvPr/>
        </p:nvSpPr>
        <p:spPr>
          <a:xfrm>
            <a:off x="640079" y="2451006"/>
            <a:ext cx="436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Where do we make or lose the most?</a:t>
            </a:r>
            <a:endParaRPr lang="en-US" dirty="0"/>
          </a:p>
        </p:txBody>
      </p:sp>
      <p:pic>
        <p:nvPicPr>
          <p:cNvPr id="9" name="Picture 8" descr="A pie chart with numbers and a graph&#10;&#10;AI-generated content may be incorrect.">
            <a:extLst>
              <a:ext uri="{FF2B5EF4-FFF2-40B4-BE49-F238E27FC236}">
                <a16:creationId xmlns:a16="http://schemas.microsoft.com/office/drawing/2014/main" id="{1011E46A-2FD5-3205-DD05-588101880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2098554"/>
            <a:ext cx="5955438" cy="44322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F58A0B-288E-18B5-D45D-79E4881E677A}"/>
              </a:ext>
            </a:extLst>
          </p:cNvPr>
          <p:cNvSpPr txBox="1"/>
          <p:nvPr/>
        </p:nvSpPr>
        <p:spPr>
          <a:xfrm>
            <a:off x="297501" y="3405751"/>
            <a:ext cx="52510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</a:t>
            </a:r>
            <a:r>
              <a:rPr lang="en-US" b="1" dirty="0"/>
              <a:t>70% </a:t>
            </a:r>
            <a:r>
              <a:rPr lang="en-US" dirty="0"/>
              <a:t>of profits come from the </a:t>
            </a:r>
            <a:r>
              <a:rPr lang="en-US" b="1" dirty="0"/>
              <a:t>West</a:t>
            </a:r>
            <a:r>
              <a:rPr lang="en-US" dirty="0"/>
              <a:t> and </a:t>
            </a:r>
            <a:r>
              <a:rPr lang="en-US" b="1" dirty="0"/>
              <a:t>East</a:t>
            </a:r>
            <a:r>
              <a:rPr lang="en-US" dirty="0"/>
              <a:t>, highlighting strong performance in these markets.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</a:t>
            </a:r>
            <a:r>
              <a:rPr lang="en-US" dirty="0"/>
              <a:t> and </a:t>
            </a:r>
            <a:r>
              <a:rPr lang="en-US" b="1" dirty="0"/>
              <a:t>South</a:t>
            </a:r>
            <a:r>
              <a:rPr lang="en-US" dirty="0"/>
              <a:t> lag behind, signaling opportunities to grow through targeted promotions.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Focusing on these underperforming regions could meaningfully boost overall revenue</a:t>
            </a:r>
          </a:p>
        </p:txBody>
      </p:sp>
      <p:pic>
        <p:nvPicPr>
          <p:cNvPr id="8" name="Graphic 7" descr="City with solid fill">
            <a:extLst>
              <a:ext uri="{FF2B5EF4-FFF2-40B4-BE49-F238E27FC236}">
                <a16:creationId xmlns:a16="http://schemas.microsoft.com/office/drawing/2014/main" id="{EEEF74E0-5A71-2C79-AB64-D88CF57E3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9493" y="1629212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4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50701-2CE8-D62C-3B64-28E44E19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106" y="703410"/>
            <a:ext cx="8910735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dirty="0"/>
              <a:t>Average Profit Margin by Category </a:t>
            </a:r>
            <a:endParaRPr lang="en-US" sz="4000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EAAFD-3876-BD33-447A-118B0702BDEC}"/>
              </a:ext>
            </a:extLst>
          </p:cNvPr>
          <p:cNvSpPr txBox="1"/>
          <p:nvPr/>
        </p:nvSpPr>
        <p:spPr>
          <a:xfrm>
            <a:off x="4236098" y="1887358"/>
            <a:ext cx="4105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category drive the most profit?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653F1-1BB7-0DA6-2B8F-033C5F6EA183}"/>
              </a:ext>
            </a:extLst>
          </p:cNvPr>
          <p:cNvSpPr txBox="1"/>
          <p:nvPr/>
        </p:nvSpPr>
        <p:spPr>
          <a:xfrm>
            <a:off x="638881" y="3187745"/>
            <a:ext cx="53233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Technology</a:t>
            </a:r>
            <a:r>
              <a:rPr lang="en-US" dirty="0"/>
              <a:t> and </a:t>
            </a:r>
            <a:r>
              <a:rPr lang="en-US" b="1" dirty="0"/>
              <a:t>Office</a:t>
            </a:r>
            <a:r>
              <a:rPr lang="en-US" dirty="0"/>
              <a:t> Supplies drive strong profitability with margins of </a:t>
            </a:r>
            <a:r>
              <a:rPr lang="en-US" b="1" dirty="0"/>
              <a:t>16%</a:t>
            </a:r>
            <a:r>
              <a:rPr lang="en-US" dirty="0"/>
              <a:t> and </a:t>
            </a:r>
            <a:r>
              <a:rPr lang="en-US" b="1" dirty="0"/>
              <a:t>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whereas </a:t>
            </a:r>
            <a:r>
              <a:rPr lang="en-US" b="1" dirty="0"/>
              <a:t>Furniture’s 4% </a:t>
            </a:r>
            <a:r>
              <a:rPr lang="en-US" dirty="0"/>
              <a:t>margin is significantly underperforming. This indicates that Furniture is eroding overall profitability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strategies like cost </a:t>
            </a:r>
            <a:r>
              <a:rPr lang="en-US" b="1" dirty="0"/>
              <a:t>optimization</a:t>
            </a:r>
            <a:r>
              <a:rPr lang="en-US" dirty="0"/>
              <a:t>, </a:t>
            </a:r>
            <a:r>
              <a:rPr lang="en-US" b="1" dirty="0"/>
              <a:t>premium</a:t>
            </a:r>
            <a:r>
              <a:rPr lang="en-US" dirty="0"/>
              <a:t> </a:t>
            </a:r>
            <a:r>
              <a:rPr lang="en-US" b="1" dirty="0"/>
              <a:t>pricing</a:t>
            </a:r>
            <a:r>
              <a:rPr lang="en-US" dirty="0"/>
              <a:t>, or </a:t>
            </a:r>
            <a:r>
              <a:rPr lang="en-US" b="1" dirty="0"/>
              <a:t>product</a:t>
            </a:r>
            <a:r>
              <a:rPr lang="en-US" dirty="0"/>
              <a:t> </a:t>
            </a:r>
            <a:r>
              <a:rPr lang="en-US" b="1" dirty="0"/>
              <a:t>mix</a:t>
            </a:r>
            <a:r>
              <a:rPr lang="en-US" dirty="0"/>
              <a:t> adjustments are needed to improve returns in this category.</a:t>
            </a:r>
          </a:p>
        </p:txBody>
      </p:sp>
      <p:pic>
        <p:nvPicPr>
          <p:cNvPr id="17" name="Picture 16" descr="A graph of a pie chart&#10;&#10;AI-generated content may be incorrect.">
            <a:extLst>
              <a:ext uri="{FF2B5EF4-FFF2-40B4-BE49-F238E27FC236}">
                <a16:creationId xmlns:a16="http://schemas.microsoft.com/office/drawing/2014/main" id="{0F752C30-2379-D92A-11AB-272677CC4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75" y="2398357"/>
            <a:ext cx="5487812" cy="3918467"/>
          </a:xfrm>
          <a:prstGeom prst="rect">
            <a:avLst/>
          </a:prstGeom>
        </p:spPr>
      </p:pic>
      <p:pic>
        <p:nvPicPr>
          <p:cNvPr id="6" name="Graphic 5" descr="Dollar with solid fill">
            <a:extLst>
              <a:ext uri="{FF2B5EF4-FFF2-40B4-BE49-F238E27FC236}">
                <a16:creationId xmlns:a16="http://schemas.microsoft.com/office/drawing/2014/main" id="{60AA85AD-D28D-1AF0-4FBD-DE861E928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4653" y="1063717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3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EC3F-03D7-BB03-96AF-0909801A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19" y="555553"/>
            <a:ext cx="6487108" cy="1014984"/>
          </a:xfrm>
        </p:spPr>
        <p:txBody>
          <a:bodyPr anchor="b">
            <a:normAutofit fontScale="90000"/>
          </a:bodyPr>
          <a:lstStyle/>
          <a:p>
            <a:r>
              <a:rPr lang="en-US" sz="5000" dirty="0"/>
              <a:t>Top 5 Products by Profit</a:t>
            </a:r>
            <a:r>
              <a:rPr lang="ar-EG" sz="5000" dirty="0"/>
              <a:t>  </a:t>
            </a:r>
            <a:endParaRPr lang="en-US" sz="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8204F3-5E1F-38F3-2FBE-0FF6957DF9B3}"/>
              </a:ext>
            </a:extLst>
          </p:cNvPr>
          <p:cNvSpPr txBox="1"/>
          <p:nvPr/>
        </p:nvSpPr>
        <p:spPr>
          <a:xfrm>
            <a:off x="285263" y="3015332"/>
            <a:ext cx="6097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</a:t>
            </a:r>
            <a:r>
              <a:rPr lang="en-US" b="1" dirty="0"/>
              <a:t>half</a:t>
            </a:r>
            <a:r>
              <a:rPr lang="en-US" dirty="0"/>
              <a:t> of profits come from the </a:t>
            </a:r>
            <a:r>
              <a:rPr lang="en-US" b="1" dirty="0"/>
              <a:t>Canon</a:t>
            </a:r>
            <a:r>
              <a:rPr lang="en-US" dirty="0"/>
              <a:t>, showing heavy reliance on a single top performer.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products contribute modestly, highlighting opportunities to boost sales of lower-performing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Diversifying revenue across multiple products could reduce risk and stabilize overall profit.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F5BCB-276E-1A30-0913-702B5B2C77C1}"/>
              </a:ext>
            </a:extLst>
          </p:cNvPr>
          <p:cNvSpPr txBox="1"/>
          <p:nvPr/>
        </p:nvSpPr>
        <p:spPr>
          <a:xfrm>
            <a:off x="716125" y="1744316"/>
            <a:ext cx="3921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products drive the most profit?</a:t>
            </a:r>
          </a:p>
        </p:txBody>
      </p:sp>
      <p:pic>
        <p:nvPicPr>
          <p:cNvPr id="6" name="Picture 5" descr="A graph of blue bars&#10;&#10;AI-generated content may be incorrect.">
            <a:extLst>
              <a:ext uri="{FF2B5EF4-FFF2-40B4-BE49-F238E27FC236}">
                <a16:creationId xmlns:a16="http://schemas.microsoft.com/office/drawing/2014/main" id="{51F68B91-6034-6C98-8FBB-1B4F18D12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103" y="1928982"/>
            <a:ext cx="5534611" cy="4515126"/>
          </a:xfrm>
          <a:prstGeom prst="rect">
            <a:avLst/>
          </a:prstGeom>
        </p:spPr>
      </p:pic>
      <p:pic>
        <p:nvPicPr>
          <p:cNvPr id="3" name="Graphic 2" descr="Dollar with solid fill">
            <a:extLst>
              <a:ext uri="{FF2B5EF4-FFF2-40B4-BE49-F238E27FC236}">
                <a16:creationId xmlns:a16="http://schemas.microsoft.com/office/drawing/2014/main" id="{5CF0B07F-2A11-8008-C43D-CA0C9FA87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6103" y="894976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8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1AABE4A-0D8E-2E9F-BED0-37C3842E6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2FEF26C-0A54-95F5-46BE-AFD106996ED1}"/>
              </a:ext>
            </a:extLst>
          </p:cNvPr>
          <p:cNvSpPr txBox="1">
            <a:spLocks/>
          </p:cNvSpPr>
          <p:nvPr/>
        </p:nvSpPr>
        <p:spPr>
          <a:xfrm>
            <a:off x="836676" y="9025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/>
              <a:t>Bottom 5 Products by Profit</a:t>
            </a:r>
            <a:r>
              <a:rPr lang="ar-EG" sz="5000" dirty="0"/>
              <a:t> </a:t>
            </a:r>
            <a:endParaRPr lang="en-US" sz="4000" dirty="0"/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C105289-72B8-E993-E0FC-FC3796AFC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67593F2D-7878-7377-74A8-7B048DC3E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209871"/>
              </p:ext>
            </p:extLst>
          </p:nvPr>
        </p:nvGraphicFramePr>
        <p:xfrm>
          <a:off x="838200" y="2397967"/>
          <a:ext cx="10515600" cy="3778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C0B9FAC-EB46-2961-A141-D59D0EDB8036}"/>
              </a:ext>
            </a:extLst>
          </p:cNvPr>
          <p:cNvSpPr txBox="1"/>
          <p:nvPr/>
        </p:nvSpPr>
        <p:spPr>
          <a:xfrm>
            <a:off x="833628" y="1883601"/>
            <a:ext cx="460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products cause losses or low profit?</a:t>
            </a:r>
          </a:p>
        </p:txBody>
      </p:sp>
      <p:pic>
        <p:nvPicPr>
          <p:cNvPr id="32" name="Picture 31" descr="A screenshot of a graph&#10;&#10;AI-generated content may be incorrect.">
            <a:extLst>
              <a:ext uri="{FF2B5EF4-FFF2-40B4-BE49-F238E27FC236}">
                <a16:creationId xmlns:a16="http://schemas.microsoft.com/office/drawing/2014/main" id="{F0090371-707F-E545-1C25-7F2E70696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166" y="2176457"/>
            <a:ext cx="6035243" cy="45057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BD8553B-E700-8D7A-D115-657ADA329083}"/>
              </a:ext>
            </a:extLst>
          </p:cNvPr>
          <p:cNvSpPr txBox="1"/>
          <p:nvPr/>
        </p:nvSpPr>
        <p:spPr>
          <a:xfrm>
            <a:off x="688133" y="2986890"/>
            <a:ext cx="42197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top five loss-making products total </a:t>
            </a:r>
            <a:r>
              <a:rPr lang="en-US" b="1" dirty="0"/>
              <a:t>£22,120 </a:t>
            </a:r>
            <a:r>
              <a:rPr lang="en-US" dirty="0"/>
              <a:t>in losses, led by </a:t>
            </a:r>
            <a:r>
              <a:rPr lang="en-US" b="1" dirty="0" err="1"/>
              <a:t>Cubify</a:t>
            </a:r>
            <a:r>
              <a:rPr lang="en-US" b="1" dirty="0"/>
              <a:t> </a:t>
            </a:r>
            <a:r>
              <a:rPr lang="en-US" b="1" dirty="0" err="1"/>
              <a:t>CubeX</a:t>
            </a:r>
            <a:r>
              <a:rPr lang="en-US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costs or low demand are driving these negative results. </a:t>
            </a:r>
            <a:r>
              <a:rPr lang="en-US" b="1" dirty="0"/>
              <a:t>Reviewing</a:t>
            </a:r>
            <a:r>
              <a:rPr lang="en-US" dirty="0"/>
              <a:t> </a:t>
            </a:r>
            <a:r>
              <a:rPr lang="en-US" b="1" dirty="0"/>
              <a:t>pricing</a:t>
            </a:r>
            <a:r>
              <a:rPr lang="en-US" dirty="0"/>
              <a:t>, </a:t>
            </a:r>
            <a:r>
              <a:rPr lang="en-US" b="1" dirty="0"/>
              <a:t>cutting costs</a:t>
            </a:r>
            <a:r>
              <a:rPr lang="en-US" dirty="0"/>
              <a:t>, or </a:t>
            </a:r>
            <a:r>
              <a:rPr lang="en-US" b="1" dirty="0"/>
              <a:t>discontinuing underperforming items </a:t>
            </a:r>
            <a:r>
              <a:rPr lang="en-US" dirty="0"/>
              <a:t>is critical to protect overall profitability.</a:t>
            </a:r>
          </a:p>
        </p:txBody>
      </p:sp>
      <p:pic>
        <p:nvPicPr>
          <p:cNvPr id="3" name="Graphic 2" descr="Downward trend graph with solid fill">
            <a:extLst>
              <a:ext uri="{FF2B5EF4-FFF2-40B4-BE49-F238E27FC236}">
                <a16:creationId xmlns:a16="http://schemas.microsoft.com/office/drawing/2014/main" id="{84CE7286-D986-217F-96CA-F4921C59C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0743" y="1184276"/>
            <a:ext cx="648147" cy="6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71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1D53A6-F6F5-CE43-313D-2BA3033E4A57}"/>
              </a:ext>
            </a:extLst>
          </p:cNvPr>
          <p:cNvSpPr txBox="1">
            <a:spLocks/>
          </p:cNvSpPr>
          <p:nvPr/>
        </p:nvSpPr>
        <p:spPr>
          <a:xfrm>
            <a:off x="3130155" y="896455"/>
            <a:ext cx="730147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000" dirty="0"/>
              <a:t>How Discounts Affect Profit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B96B7-EE0D-3C8A-4165-2E90C9C21853}"/>
              </a:ext>
            </a:extLst>
          </p:cNvPr>
          <p:cNvSpPr txBox="1"/>
          <p:nvPr/>
        </p:nvSpPr>
        <p:spPr>
          <a:xfrm>
            <a:off x="638881" y="185138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Do discounts actually help or hurt profit?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A graph with numbers and points&#10;&#10;AI-generated content may be incorrect.">
            <a:extLst>
              <a:ext uri="{FF2B5EF4-FFF2-40B4-BE49-F238E27FC236}">
                <a16:creationId xmlns:a16="http://schemas.microsoft.com/office/drawing/2014/main" id="{88E6DB3C-FBB9-D6A7-ED69-227E429E0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76" y="2706624"/>
            <a:ext cx="6129791" cy="396903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B4463F-1E09-A406-C647-5E0C646F775F}"/>
              </a:ext>
            </a:extLst>
          </p:cNvPr>
          <p:cNvSpPr txBox="1">
            <a:spLocks/>
          </p:cNvSpPr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/>
          </a:p>
          <a:p>
            <a:pPr marL="0" indent="0">
              <a:buFont typeface="Arial" panose="020B0604020202020204" pitchFamily="34" charset="0"/>
              <a:buNone/>
            </a:pPr>
            <a:endParaRPr lang="en-US" sz="2200"/>
          </a:p>
          <a:p>
            <a:pPr marL="0" indent="0">
              <a:buFont typeface="Arial" panose="020B0604020202020204" pitchFamily="34" charset="0"/>
              <a:buNone/>
            </a:pPr>
            <a:endParaRPr lang="en-US" sz="220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3BC7EC-1E8B-5867-8B54-63C2E21F9C92}"/>
              </a:ext>
            </a:extLst>
          </p:cNvPr>
          <p:cNvSpPr txBox="1"/>
          <p:nvPr/>
        </p:nvSpPr>
        <p:spPr>
          <a:xfrm>
            <a:off x="726891" y="3239758"/>
            <a:ext cx="43824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scatter plot shows a clear </a:t>
            </a:r>
            <a:r>
              <a:rPr lang="en-US" b="1" dirty="0"/>
              <a:t>negative relationship</a:t>
            </a:r>
            <a:r>
              <a:rPr lang="en-US" dirty="0"/>
              <a:t> between discount and profit.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discount rates </a:t>
            </a:r>
            <a:r>
              <a:rPr lang="en-US" b="1" dirty="0"/>
              <a:t>above 30% </a:t>
            </a:r>
            <a:r>
              <a:rPr lang="en-US" dirty="0"/>
              <a:t>lead to significant profit losses.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increase profitability, limit high discounts or apply them only to low-demand products.</a:t>
            </a:r>
          </a:p>
        </p:txBody>
      </p:sp>
    </p:spTree>
    <p:extLst>
      <p:ext uri="{BB962C8B-B14F-4D97-AF65-F5344CB8AC3E}">
        <p14:creationId xmlns:p14="http://schemas.microsoft.com/office/powerpoint/2010/main" val="2675198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592E-FA1F-1B4A-459B-73A00C42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1438818-2C07-1E60-DE2B-D95997892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B188A3-19F1-39A9-DD02-727E147B46F0}"/>
              </a:ext>
            </a:extLst>
          </p:cNvPr>
          <p:cNvSpPr txBox="1">
            <a:spLocks/>
          </p:cNvSpPr>
          <p:nvPr/>
        </p:nvSpPr>
        <p:spPr>
          <a:xfrm>
            <a:off x="716125" y="453996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Profit by Shipping Speed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A88CA-BD0F-70BF-3AAF-75C219DE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67516-5A29-FE22-B327-1DAD6FF5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CC488-CB4E-B776-6076-73A5A754B25D}"/>
              </a:ext>
            </a:extLst>
          </p:cNvPr>
          <p:cNvSpPr txBox="1"/>
          <p:nvPr/>
        </p:nvSpPr>
        <p:spPr>
          <a:xfrm>
            <a:off x="716125" y="1744316"/>
            <a:ext cx="5379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Does faster delivery increase or reduce profitability?</a:t>
            </a:r>
          </a:p>
        </p:txBody>
      </p:sp>
      <p:pic>
        <p:nvPicPr>
          <p:cNvPr id="26" name="Content Placeholder 25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1185821A-931C-A69F-BC8E-ED4C7013E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76" y="2329900"/>
            <a:ext cx="6001847" cy="3794675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4B216E-DA08-5C1F-51ED-769C7B63A825}"/>
              </a:ext>
            </a:extLst>
          </p:cNvPr>
          <p:cNvSpPr txBox="1"/>
          <p:nvPr/>
        </p:nvSpPr>
        <p:spPr>
          <a:xfrm>
            <a:off x="118966" y="3267025"/>
            <a:ext cx="48262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 shipping drives the highest profit </a:t>
            </a:r>
            <a:r>
              <a:rPr lang="en-US" b="1" dirty="0"/>
              <a:t>39% </a:t>
            </a:r>
            <a:r>
              <a:rPr lang="en-US" dirty="0"/>
              <a:t>and order volume </a:t>
            </a:r>
            <a:r>
              <a:rPr lang="en-US" b="1" dirty="0"/>
              <a:t>40%.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shipping contributes the least. This indicates slower shipments are linked to higher-value orders.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Optimizing shipping strategies could balance speed with profitability to improve margins.</a:t>
            </a:r>
          </a:p>
        </p:txBody>
      </p:sp>
      <p:pic>
        <p:nvPicPr>
          <p:cNvPr id="10" name="Graphic 9" descr="Delivery with solid fill">
            <a:extLst>
              <a:ext uri="{FF2B5EF4-FFF2-40B4-BE49-F238E27FC236}">
                <a16:creationId xmlns:a16="http://schemas.microsoft.com/office/drawing/2014/main" id="{FC276546-5CCF-3E8E-888A-78052A6BC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0563" y="821864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4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D652A-707C-6326-283E-911011534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Table of Contents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FB3888A-F203-B68E-F364-9B2A1613BD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562776"/>
              </p:ext>
            </p:extLst>
          </p:nvPr>
        </p:nvGraphicFramePr>
        <p:xfrm>
          <a:off x="499872" y="2606040"/>
          <a:ext cx="10853928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145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A06B5-44BE-7B86-FDDF-951EDA2F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77091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D4E9087-649C-62FF-8468-26F5FED8B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23B989-D173-2F65-9863-90B124DB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346" y="36456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Sales and Profits Summary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9BA09D82-5FF4-F43C-9345-7C907F740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D202E42-733A-3F1C-D84B-235F66042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61637"/>
            <a:ext cx="8997976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distribution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similar for both groups, but overall usage is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male-dominated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A9BF9-DD6B-DFC3-C3ED-B0749BCAEBBC}"/>
              </a:ext>
            </a:extLst>
          </p:cNvPr>
          <p:cNvSpPr/>
          <p:nvPr/>
        </p:nvSpPr>
        <p:spPr>
          <a:xfrm>
            <a:off x="8177818" y="6112749"/>
            <a:ext cx="2469600" cy="72"/>
          </a:xfrm>
          <a:prstGeom prst="rect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92C21-6D0D-CD56-F360-ECA7FF120F13}"/>
              </a:ext>
            </a:extLst>
          </p:cNvPr>
          <p:cNvSpPr/>
          <p:nvPr/>
        </p:nvSpPr>
        <p:spPr>
          <a:xfrm>
            <a:off x="4561206" y="6105769"/>
            <a:ext cx="2469600" cy="72"/>
          </a:xfrm>
          <a:prstGeom prst="rect">
            <a:avLst/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360F4-28D0-7CC1-72FF-8FB6733CC5B7}"/>
              </a:ext>
            </a:extLst>
          </p:cNvPr>
          <p:cNvGrpSpPr/>
          <p:nvPr/>
        </p:nvGrpSpPr>
        <p:grpSpPr>
          <a:xfrm>
            <a:off x="968644" y="2106869"/>
            <a:ext cx="2468595" cy="3998900"/>
            <a:chOff x="644055" y="2112507"/>
            <a:chExt cx="2468595" cy="39989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489B3A-0685-EF59-92DD-589617605220}"/>
                </a:ext>
              </a:extLst>
            </p:cNvPr>
            <p:cNvSpPr/>
            <p:nvPr/>
          </p:nvSpPr>
          <p:spPr>
            <a:xfrm>
              <a:off x="644055" y="2112507"/>
              <a:ext cx="2468595" cy="3998900"/>
            </a:xfrm>
            <a:custGeom>
              <a:avLst/>
              <a:gdLst>
                <a:gd name="connsiteX0" fmla="*/ 0 w 3414946"/>
                <a:gd name="connsiteY0" fmla="*/ 0 h 4192805"/>
                <a:gd name="connsiteX1" fmla="*/ 3414946 w 3414946"/>
                <a:gd name="connsiteY1" fmla="*/ 0 h 4192805"/>
                <a:gd name="connsiteX2" fmla="*/ 3414946 w 3414946"/>
                <a:gd name="connsiteY2" fmla="*/ 4192805 h 4192805"/>
                <a:gd name="connsiteX3" fmla="*/ 0 w 3414946"/>
                <a:gd name="connsiteY3" fmla="*/ 4192805 h 4192805"/>
                <a:gd name="connsiteX4" fmla="*/ 0 w 3414946"/>
                <a:gd name="connsiteY4" fmla="*/ 0 h 419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946" h="4192805">
                  <a:moveTo>
                    <a:pt x="0" y="0"/>
                  </a:moveTo>
                  <a:lnTo>
                    <a:pt x="3414946" y="0"/>
                  </a:lnTo>
                  <a:lnTo>
                    <a:pt x="3414946" y="4192805"/>
                  </a:lnTo>
                  <a:lnTo>
                    <a:pt x="0" y="41928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1923465" rIns="266243" bIns="414057" numCol="1" spcCol="1270" anchor="t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Profit shows strong </a:t>
              </a:r>
              <a:r>
                <a:rPr lang="en-US" b="1" dirty="0"/>
                <a:t>seasonality</a:t>
              </a:r>
              <a:r>
                <a:rPr lang="en-US" dirty="0"/>
                <a:t>, with Q4 contributing nearly </a:t>
              </a:r>
              <a:r>
                <a:rPr lang="en-US" b="1" dirty="0"/>
                <a:t>40%</a:t>
              </a:r>
              <a:r>
                <a:rPr lang="en-US" dirty="0"/>
                <a:t> of annual revenue.</a:t>
              </a:r>
              <a:endParaRPr lang="en-US" sz="18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6C1503D-2E61-DEB6-7151-F39F03E2A4FA}"/>
                </a:ext>
              </a:extLst>
            </p:cNvPr>
            <p:cNvSpPr/>
            <p:nvPr/>
          </p:nvSpPr>
          <p:spPr>
            <a:xfrm>
              <a:off x="1248929" y="2357615"/>
              <a:ext cx="1257841" cy="1257841"/>
            </a:xfrm>
            <a:custGeom>
              <a:avLst/>
              <a:gdLst>
                <a:gd name="connsiteX0" fmla="*/ 0 w 1257841"/>
                <a:gd name="connsiteY0" fmla="*/ 628921 h 1257841"/>
                <a:gd name="connsiteX1" fmla="*/ 628921 w 1257841"/>
                <a:gd name="connsiteY1" fmla="*/ 0 h 1257841"/>
                <a:gd name="connsiteX2" fmla="*/ 1257842 w 1257841"/>
                <a:gd name="connsiteY2" fmla="*/ 628921 h 1257841"/>
                <a:gd name="connsiteX3" fmla="*/ 628921 w 1257841"/>
                <a:gd name="connsiteY3" fmla="*/ 1257842 h 1257841"/>
                <a:gd name="connsiteX4" fmla="*/ 0 w 1257841"/>
                <a:gd name="connsiteY4" fmla="*/ 628921 h 12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41" h="1257841">
                  <a:moveTo>
                    <a:pt x="0" y="628921"/>
                  </a:moveTo>
                  <a:cubicBezTo>
                    <a:pt x="0" y="281578"/>
                    <a:pt x="281578" y="0"/>
                    <a:pt x="628921" y="0"/>
                  </a:cubicBezTo>
                  <a:cubicBezTo>
                    <a:pt x="976264" y="0"/>
                    <a:pt x="1257842" y="281578"/>
                    <a:pt x="1257842" y="628921"/>
                  </a:cubicBezTo>
                  <a:cubicBezTo>
                    <a:pt x="1257842" y="976264"/>
                    <a:pt x="976264" y="1257842"/>
                    <a:pt x="628921" y="1257842"/>
                  </a:cubicBezTo>
                  <a:cubicBezTo>
                    <a:pt x="281578" y="1257842"/>
                    <a:pt x="0" y="976264"/>
                    <a:pt x="0" y="628921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2273" tIns="196907" rIns="282273" bIns="19690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B1FB7B-9021-3BD5-2009-3A3F390A163E}"/>
              </a:ext>
            </a:extLst>
          </p:cNvPr>
          <p:cNvGrpSpPr/>
          <p:nvPr/>
        </p:nvGrpSpPr>
        <p:grpSpPr>
          <a:xfrm>
            <a:off x="4561206" y="2113849"/>
            <a:ext cx="2468595" cy="3998972"/>
            <a:chOff x="3431390" y="2112507"/>
            <a:chExt cx="2468595" cy="399897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0A3F41-1964-0436-1359-442A13EB0557}"/>
                </a:ext>
              </a:extLst>
            </p:cNvPr>
            <p:cNvSpPr/>
            <p:nvPr/>
          </p:nvSpPr>
          <p:spPr>
            <a:xfrm>
              <a:off x="3431390" y="2112507"/>
              <a:ext cx="2468595" cy="3998972"/>
            </a:xfrm>
            <a:custGeom>
              <a:avLst/>
              <a:gdLst>
                <a:gd name="connsiteX0" fmla="*/ 0 w 3414946"/>
                <a:gd name="connsiteY0" fmla="*/ 0 h 4192805"/>
                <a:gd name="connsiteX1" fmla="*/ 3414946 w 3414946"/>
                <a:gd name="connsiteY1" fmla="*/ 0 h 4192805"/>
                <a:gd name="connsiteX2" fmla="*/ 3414946 w 3414946"/>
                <a:gd name="connsiteY2" fmla="*/ 4192805 h 4192805"/>
                <a:gd name="connsiteX3" fmla="*/ 0 w 3414946"/>
                <a:gd name="connsiteY3" fmla="*/ 4192805 h 4192805"/>
                <a:gd name="connsiteX4" fmla="*/ 0 w 3414946"/>
                <a:gd name="connsiteY4" fmla="*/ 0 h 419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946" h="4192805">
                  <a:moveTo>
                    <a:pt x="0" y="0"/>
                  </a:moveTo>
                  <a:lnTo>
                    <a:pt x="3414946" y="0"/>
                  </a:lnTo>
                  <a:lnTo>
                    <a:pt x="3414946" y="4192805"/>
                  </a:lnTo>
                  <a:lnTo>
                    <a:pt x="0" y="4192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90000"/>
              </a:schemeClr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1923465" rIns="266243" bIns="414057" numCol="1" spcCol="1270" anchor="t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Certain regions (West and East) and products </a:t>
              </a:r>
              <a:r>
                <a:rPr lang="en-US" b="1" dirty="0"/>
                <a:t>(Canon </a:t>
              </a:r>
              <a:r>
                <a:rPr lang="en-US" b="1" dirty="0" err="1"/>
                <a:t>imageCLASS</a:t>
              </a:r>
              <a:r>
                <a:rPr lang="en-US" b="1" dirty="0"/>
                <a:t> 2200)</a:t>
              </a:r>
              <a:r>
                <a:rPr lang="en-US" dirty="0"/>
                <a:t> dominate profits, while others lag significantly.</a:t>
              </a:r>
              <a:endParaRPr lang="en-US" sz="18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1F9E99-BD85-DE2C-1E48-47D70A5940F9}"/>
                </a:ext>
              </a:extLst>
            </p:cNvPr>
            <p:cNvSpPr/>
            <p:nvPr/>
          </p:nvSpPr>
          <p:spPr>
            <a:xfrm>
              <a:off x="4036766" y="2350635"/>
              <a:ext cx="1257841" cy="1257841"/>
            </a:xfrm>
            <a:custGeom>
              <a:avLst/>
              <a:gdLst>
                <a:gd name="connsiteX0" fmla="*/ 0 w 1257841"/>
                <a:gd name="connsiteY0" fmla="*/ 628921 h 1257841"/>
                <a:gd name="connsiteX1" fmla="*/ 628921 w 1257841"/>
                <a:gd name="connsiteY1" fmla="*/ 0 h 1257841"/>
                <a:gd name="connsiteX2" fmla="*/ 1257842 w 1257841"/>
                <a:gd name="connsiteY2" fmla="*/ 628921 h 1257841"/>
                <a:gd name="connsiteX3" fmla="*/ 628921 w 1257841"/>
                <a:gd name="connsiteY3" fmla="*/ 1257842 h 1257841"/>
                <a:gd name="connsiteX4" fmla="*/ 0 w 1257841"/>
                <a:gd name="connsiteY4" fmla="*/ 628921 h 12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41" h="1257841">
                  <a:moveTo>
                    <a:pt x="0" y="628921"/>
                  </a:moveTo>
                  <a:cubicBezTo>
                    <a:pt x="0" y="281578"/>
                    <a:pt x="281578" y="0"/>
                    <a:pt x="628921" y="0"/>
                  </a:cubicBezTo>
                  <a:cubicBezTo>
                    <a:pt x="976264" y="0"/>
                    <a:pt x="1257842" y="281578"/>
                    <a:pt x="1257842" y="628921"/>
                  </a:cubicBezTo>
                  <a:cubicBezTo>
                    <a:pt x="1257842" y="976264"/>
                    <a:pt x="976264" y="1257842"/>
                    <a:pt x="628921" y="1257842"/>
                  </a:cubicBezTo>
                  <a:cubicBezTo>
                    <a:pt x="281578" y="1257842"/>
                    <a:pt x="0" y="976264"/>
                    <a:pt x="0" y="628921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2273" tIns="196907" rIns="282273" bIns="19690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9198E5-C4B6-824F-5485-64F3E31A487E}"/>
              </a:ext>
            </a:extLst>
          </p:cNvPr>
          <p:cNvGrpSpPr/>
          <p:nvPr/>
        </p:nvGrpSpPr>
        <p:grpSpPr>
          <a:xfrm>
            <a:off x="8178320" y="2113849"/>
            <a:ext cx="2468596" cy="3999600"/>
            <a:chOff x="6169270" y="2112507"/>
            <a:chExt cx="2468596" cy="3999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6CA071F-B9C8-6971-526C-C93C01878C24}"/>
                </a:ext>
              </a:extLst>
            </p:cNvPr>
            <p:cNvSpPr/>
            <p:nvPr/>
          </p:nvSpPr>
          <p:spPr>
            <a:xfrm>
              <a:off x="6169270" y="2112507"/>
              <a:ext cx="2468596" cy="3999600"/>
            </a:xfrm>
            <a:custGeom>
              <a:avLst/>
              <a:gdLst>
                <a:gd name="connsiteX0" fmla="*/ 0 w 3414946"/>
                <a:gd name="connsiteY0" fmla="*/ 0 h 4192805"/>
                <a:gd name="connsiteX1" fmla="*/ 3414946 w 3414946"/>
                <a:gd name="connsiteY1" fmla="*/ 0 h 4192805"/>
                <a:gd name="connsiteX2" fmla="*/ 3414946 w 3414946"/>
                <a:gd name="connsiteY2" fmla="*/ 4192805 h 4192805"/>
                <a:gd name="connsiteX3" fmla="*/ 0 w 3414946"/>
                <a:gd name="connsiteY3" fmla="*/ 4192805 h 4192805"/>
                <a:gd name="connsiteX4" fmla="*/ 0 w 3414946"/>
                <a:gd name="connsiteY4" fmla="*/ 0 h 419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946" h="4192805">
                  <a:moveTo>
                    <a:pt x="0" y="0"/>
                  </a:moveTo>
                  <a:lnTo>
                    <a:pt x="3414946" y="0"/>
                  </a:lnTo>
                  <a:lnTo>
                    <a:pt x="3414946" y="4192805"/>
                  </a:lnTo>
                  <a:lnTo>
                    <a:pt x="0" y="4192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1923465" rIns="266243" bIns="414057" numCol="1" spcCol="1270" anchor="t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Low-margin categories (Furniture) and loss-making products </a:t>
              </a:r>
              <a:r>
                <a:rPr lang="en-US" b="1" dirty="0"/>
                <a:t>(</a:t>
              </a:r>
              <a:r>
                <a:rPr lang="en-US" b="1" dirty="0" err="1"/>
                <a:t>Cubify</a:t>
              </a:r>
              <a:r>
                <a:rPr lang="en-US" b="1" dirty="0"/>
                <a:t> 3D printers) </a:t>
              </a:r>
              <a:r>
                <a:rPr lang="en-US" dirty="0"/>
                <a:t>are dragging overall profitability.</a:t>
              </a:r>
            </a:p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810049-2ADD-40CB-642C-E45D68770914}"/>
                </a:ext>
              </a:extLst>
            </p:cNvPr>
            <p:cNvSpPr/>
            <p:nvPr/>
          </p:nvSpPr>
          <p:spPr>
            <a:xfrm>
              <a:off x="6774647" y="2345736"/>
              <a:ext cx="1257841" cy="1257841"/>
            </a:xfrm>
            <a:custGeom>
              <a:avLst/>
              <a:gdLst>
                <a:gd name="connsiteX0" fmla="*/ 0 w 1257841"/>
                <a:gd name="connsiteY0" fmla="*/ 628921 h 1257841"/>
                <a:gd name="connsiteX1" fmla="*/ 628921 w 1257841"/>
                <a:gd name="connsiteY1" fmla="*/ 0 h 1257841"/>
                <a:gd name="connsiteX2" fmla="*/ 1257842 w 1257841"/>
                <a:gd name="connsiteY2" fmla="*/ 628921 h 1257841"/>
                <a:gd name="connsiteX3" fmla="*/ 628921 w 1257841"/>
                <a:gd name="connsiteY3" fmla="*/ 1257842 h 1257841"/>
                <a:gd name="connsiteX4" fmla="*/ 0 w 1257841"/>
                <a:gd name="connsiteY4" fmla="*/ 628921 h 12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41" h="1257841">
                  <a:moveTo>
                    <a:pt x="0" y="628921"/>
                  </a:moveTo>
                  <a:cubicBezTo>
                    <a:pt x="0" y="281578"/>
                    <a:pt x="281578" y="0"/>
                    <a:pt x="628921" y="0"/>
                  </a:cubicBezTo>
                  <a:cubicBezTo>
                    <a:pt x="976264" y="0"/>
                    <a:pt x="1257842" y="281578"/>
                    <a:pt x="1257842" y="628921"/>
                  </a:cubicBezTo>
                  <a:cubicBezTo>
                    <a:pt x="1257842" y="976264"/>
                    <a:pt x="976264" y="1257842"/>
                    <a:pt x="628921" y="1257842"/>
                  </a:cubicBezTo>
                  <a:cubicBezTo>
                    <a:pt x="281578" y="1257842"/>
                    <a:pt x="0" y="976264"/>
                    <a:pt x="0" y="628921"/>
                  </a:cubicBezTo>
                  <a:close/>
                </a:path>
              </a:pathLst>
            </a:cu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2273" tIns="196907" rIns="282273" bIns="19690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3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576FC20-D1B7-41DC-4E56-823ACF495985}"/>
              </a:ext>
            </a:extLst>
          </p:cNvPr>
          <p:cNvSpPr/>
          <p:nvPr/>
        </p:nvSpPr>
        <p:spPr>
          <a:xfrm>
            <a:off x="967639" y="6112677"/>
            <a:ext cx="2469600" cy="72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35741CF8-B553-0A87-1B84-BC441361E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Profit shows strong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Q4 contributing nearly 40% of annual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810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35E6D-E07E-751C-309D-804D0BD08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D8632EB-AFF8-4712-E19A-67D891C8A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394C1123-BF35-F677-24DC-97BF7F88B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1BC5AAC-8AE5-169A-C1DF-1E32CBC77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61637"/>
            <a:ext cx="8997976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distribution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similar for both groups, but overall usage is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male-dominated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817FC-9750-1EA0-ECA8-AA4A520B46B8}"/>
              </a:ext>
            </a:extLst>
          </p:cNvPr>
          <p:cNvSpPr/>
          <p:nvPr/>
        </p:nvSpPr>
        <p:spPr>
          <a:xfrm>
            <a:off x="8177818" y="6112749"/>
            <a:ext cx="2469600" cy="72"/>
          </a:xfrm>
          <a:prstGeom prst="rect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86BA1-1872-EC4D-3DB9-7117C0713AE6}"/>
              </a:ext>
            </a:extLst>
          </p:cNvPr>
          <p:cNvSpPr/>
          <p:nvPr/>
        </p:nvSpPr>
        <p:spPr>
          <a:xfrm>
            <a:off x="4561206" y="6105769"/>
            <a:ext cx="2469600" cy="72"/>
          </a:xfrm>
          <a:prstGeom prst="rect">
            <a:avLst/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9D155C-CA4F-E9F4-35AC-47ACD0A7469D}"/>
              </a:ext>
            </a:extLst>
          </p:cNvPr>
          <p:cNvGrpSpPr/>
          <p:nvPr/>
        </p:nvGrpSpPr>
        <p:grpSpPr>
          <a:xfrm>
            <a:off x="968644" y="2106869"/>
            <a:ext cx="2468595" cy="3998900"/>
            <a:chOff x="644055" y="2112507"/>
            <a:chExt cx="2468595" cy="39989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90A1F1-7887-9EEA-D61F-1101B6C0467F}"/>
                </a:ext>
              </a:extLst>
            </p:cNvPr>
            <p:cNvSpPr/>
            <p:nvPr/>
          </p:nvSpPr>
          <p:spPr>
            <a:xfrm>
              <a:off x="644055" y="2112507"/>
              <a:ext cx="2468595" cy="3998900"/>
            </a:xfrm>
            <a:custGeom>
              <a:avLst/>
              <a:gdLst>
                <a:gd name="connsiteX0" fmla="*/ 0 w 3414946"/>
                <a:gd name="connsiteY0" fmla="*/ 0 h 4192805"/>
                <a:gd name="connsiteX1" fmla="*/ 3414946 w 3414946"/>
                <a:gd name="connsiteY1" fmla="*/ 0 h 4192805"/>
                <a:gd name="connsiteX2" fmla="*/ 3414946 w 3414946"/>
                <a:gd name="connsiteY2" fmla="*/ 4192805 h 4192805"/>
                <a:gd name="connsiteX3" fmla="*/ 0 w 3414946"/>
                <a:gd name="connsiteY3" fmla="*/ 4192805 h 4192805"/>
                <a:gd name="connsiteX4" fmla="*/ 0 w 3414946"/>
                <a:gd name="connsiteY4" fmla="*/ 0 h 419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946" h="4192805">
                  <a:moveTo>
                    <a:pt x="0" y="0"/>
                  </a:moveTo>
                  <a:lnTo>
                    <a:pt x="3414946" y="0"/>
                  </a:lnTo>
                  <a:lnTo>
                    <a:pt x="3414946" y="4192805"/>
                  </a:lnTo>
                  <a:lnTo>
                    <a:pt x="0" y="41928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1923465" rIns="266243" bIns="414057" numCol="1" spcCol="1270" anchor="t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High-margin products (</a:t>
              </a:r>
              <a:r>
                <a:rPr lang="en-US" b="1" dirty="0"/>
                <a:t>Technology, Office Supplies</a:t>
              </a:r>
              <a:r>
                <a:rPr lang="en-US" dirty="0"/>
                <a:t>) and top sellers drive most profits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BE75B0-BB02-44AE-923C-8769A503C73B}"/>
                </a:ext>
              </a:extLst>
            </p:cNvPr>
            <p:cNvSpPr/>
            <p:nvPr/>
          </p:nvSpPr>
          <p:spPr>
            <a:xfrm>
              <a:off x="1248929" y="2357615"/>
              <a:ext cx="1257841" cy="1257841"/>
            </a:xfrm>
            <a:custGeom>
              <a:avLst/>
              <a:gdLst>
                <a:gd name="connsiteX0" fmla="*/ 0 w 1257841"/>
                <a:gd name="connsiteY0" fmla="*/ 628921 h 1257841"/>
                <a:gd name="connsiteX1" fmla="*/ 628921 w 1257841"/>
                <a:gd name="connsiteY1" fmla="*/ 0 h 1257841"/>
                <a:gd name="connsiteX2" fmla="*/ 1257842 w 1257841"/>
                <a:gd name="connsiteY2" fmla="*/ 628921 h 1257841"/>
                <a:gd name="connsiteX3" fmla="*/ 628921 w 1257841"/>
                <a:gd name="connsiteY3" fmla="*/ 1257842 h 1257841"/>
                <a:gd name="connsiteX4" fmla="*/ 0 w 1257841"/>
                <a:gd name="connsiteY4" fmla="*/ 628921 h 12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41" h="1257841">
                  <a:moveTo>
                    <a:pt x="0" y="628921"/>
                  </a:moveTo>
                  <a:cubicBezTo>
                    <a:pt x="0" y="281578"/>
                    <a:pt x="281578" y="0"/>
                    <a:pt x="628921" y="0"/>
                  </a:cubicBezTo>
                  <a:cubicBezTo>
                    <a:pt x="976264" y="0"/>
                    <a:pt x="1257842" y="281578"/>
                    <a:pt x="1257842" y="628921"/>
                  </a:cubicBezTo>
                  <a:cubicBezTo>
                    <a:pt x="1257842" y="976264"/>
                    <a:pt x="976264" y="1257842"/>
                    <a:pt x="628921" y="1257842"/>
                  </a:cubicBezTo>
                  <a:cubicBezTo>
                    <a:pt x="281578" y="1257842"/>
                    <a:pt x="0" y="976264"/>
                    <a:pt x="0" y="628921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2273" tIns="196907" rIns="282273" bIns="19690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C8D64A-D5C6-9F0C-3DCF-69DC6E887338}"/>
              </a:ext>
            </a:extLst>
          </p:cNvPr>
          <p:cNvGrpSpPr/>
          <p:nvPr/>
        </p:nvGrpSpPr>
        <p:grpSpPr>
          <a:xfrm>
            <a:off x="4561206" y="2113849"/>
            <a:ext cx="2468595" cy="3998972"/>
            <a:chOff x="3431390" y="2112507"/>
            <a:chExt cx="2468595" cy="399897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2B47129-A526-CD57-80F3-14F0060D043B}"/>
                </a:ext>
              </a:extLst>
            </p:cNvPr>
            <p:cNvSpPr/>
            <p:nvPr/>
          </p:nvSpPr>
          <p:spPr>
            <a:xfrm>
              <a:off x="3431390" y="2112507"/>
              <a:ext cx="2468595" cy="3998972"/>
            </a:xfrm>
            <a:custGeom>
              <a:avLst/>
              <a:gdLst>
                <a:gd name="connsiteX0" fmla="*/ 0 w 3414946"/>
                <a:gd name="connsiteY0" fmla="*/ 0 h 4192805"/>
                <a:gd name="connsiteX1" fmla="*/ 3414946 w 3414946"/>
                <a:gd name="connsiteY1" fmla="*/ 0 h 4192805"/>
                <a:gd name="connsiteX2" fmla="*/ 3414946 w 3414946"/>
                <a:gd name="connsiteY2" fmla="*/ 4192805 h 4192805"/>
                <a:gd name="connsiteX3" fmla="*/ 0 w 3414946"/>
                <a:gd name="connsiteY3" fmla="*/ 4192805 h 4192805"/>
                <a:gd name="connsiteX4" fmla="*/ 0 w 3414946"/>
                <a:gd name="connsiteY4" fmla="*/ 0 h 419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946" h="4192805">
                  <a:moveTo>
                    <a:pt x="0" y="0"/>
                  </a:moveTo>
                  <a:lnTo>
                    <a:pt x="3414946" y="0"/>
                  </a:lnTo>
                  <a:lnTo>
                    <a:pt x="3414946" y="4192805"/>
                  </a:lnTo>
                  <a:lnTo>
                    <a:pt x="0" y="4192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90000"/>
              </a:schemeClr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1923465" rIns="266243" bIns="414057" numCol="1" spcCol="1270" anchor="t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The business relies heavily on a </a:t>
              </a:r>
              <a:r>
                <a:rPr lang="en-US" b="1" dirty="0"/>
                <a:t>few top products</a:t>
              </a:r>
              <a:r>
                <a:rPr lang="en-US" dirty="0"/>
                <a:t> and regions for profit, creating risk if demand shifts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A27204-8116-0828-1D19-AEB500E54CF5}"/>
                </a:ext>
              </a:extLst>
            </p:cNvPr>
            <p:cNvSpPr/>
            <p:nvPr/>
          </p:nvSpPr>
          <p:spPr>
            <a:xfrm>
              <a:off x="4036766" y="2350635"/>
              <a:ext cx="1257841" cy="1257841"/>
            </a:xfrm>
            <a:custGeom>
              <a:avLst/>
              <a:gdLst>
                <a:gd name="connsiteX0" fmla="*/ 0 w 1257841"/>
                <a:gd name="connsiteY0" fmla="*/ 628921 h 1257841"/>
                <a:gd name="connsiteX1" fmla="*/ 628921 w 1257841"/>
                <a:gd name="connsiteY1" fmla="*/ 0 h 1257841"/>
                <a:gd name="connsiteX2" fmla="*/ 1257842 w 1257841"/>
                <a:gd name="connsiteY2" fmla="*/ 628921 h 1257841"/>
                <a:gd name="connsiteX3" fmla="*/ 628921 w 1257841"/>
                <a:gd name="connsiteY3" fmla="*/ 1257842 h 1257841"/>
                <a:gd name="connsiteX4" fmla="*/ 0 w 1257841"/>
                <a:gd name="connsiteY4" fmla="*/ 628921 h 12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41" h="1257841">
                  <a:moveTo>
                    <a:pt x="0" y="628921"/>
                  </a:moveTo>
                  <a:cubicBezTo>
                    <a:pt x="0" y="281578"/>
                    <a:pt x="281578" y="0"/>
                    <a:pt x="628921" y="0"/>
                  </a:cubicBezTo>
                  <a:cubicBezTo>
                    <a:pt x="976264" y="0"/>
                    <a:pt x="1257842" y="281578"/>
                    <a:pt x="1257842" y="628921"/>
                  </a:cubicBezTo>
                  <a:cubicBezTo>
                    <a:pt x="1257842" y="976264"/>
                    <a:pt x="976264" y="1257842"/>
                    <a:pt x="628921" y="1257842"/>
                  </a:cubicBezTo>
                  <a:cubicBezTo>
                    <a:pt x="281578" y="1257842"/>
                    <a:pt x="0" y="976264"/>
                    <a:pt x="0" y="628921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2273" tIns="196907" rIns="282273" bIns="19690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366D27-0DDA-236D-7F56-0E3427D236CA}"/>
              </a:ext>
            </a:extLst>
          </p:cNvPr>
          <p:cNvGrpSpPr/>
          <p:nvPr/>
        </p:nvGrpSpPr>
        <p:grpSpPr>
          <a:xfrm>
            <a:off x="8178320" y="2113849"/>
            <a:ext cx="2468596" cy="3999600"/>
            <a:chOff x="6169270" y="2112507"/>
            <a:chExt cx="2468596" cy="3999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AB8D4E-16AC-8B46-F009-61FF9BEB38BA}"/>
                </a:ext>
              </a:extLst>
            </p:cNvPr>
            <p:cNvSpPr/>
            <p:nvPr/>
          </p:nvSpPr>
          <p:spPr>
            <a:xfrm>
              <a:off x="6169270" y="2112507"/>
              <a:ext cx="2468596" cy="3999600"/>
            </a:xfrm>
            <a:custGeom>
              <a:avLst/>
              <a:gdLst>
                <a:gd name="connsiteX0" fmla="*/ 0 w 3414946"/>
                <a:gd name="connsiteY0" fmla="*/ 0 h 4192805"/>
                <a:gd name="connsiteX1" fmla="*/ 3414946 w 3414946"/>
                <a:gd name="connsiteY1" fmla="*/ 0 h 4192805"/>
                <a:gd name="connsiteX2" fmla="*/ 3414946 w 3414946"/>
                <a:gd name="connsiteY2" fmla="*/ 4192805 h 4192805"/>
                <a:gd name="connsiteX3" fmla="*/ 0 w 3414946"/>
                <a:gd name="connsiteY3" fmla="*/ 4192805 h 4192805"/>
                <a:gd name="connsiteX4" fmla="*/ 0 w 3414946"/>
                <a:gd name="connsiteY4" fmla="*/ 0 h 419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946" h="4192805">
                  <a:moveTo>
                    <a:pt x="0" y="0"/>
                  </a:moveTo>
                  <a:lnTo>
                    <a:pt x="3414946" y="0"/>
                  </a:lnTo>
                  <a:lnTo>
                    <a:pt x="3414946" y="4192805"/>
                  </a:lnTo>
                  <a:lnTo>
                    <a:pt x="0" y="4192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1923465" rIns="266243" bIns="414057" numCol="1" spcCol="1270" anchor="t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Shipping speed data suggests </a:t>
              </a:r>
              <a:r>
                <a:rPr lang="en-US" b="1" dirty="0"/>
                <a:t>slower</a:t>
              </a:r>
              <a:r>
                <a:rPr lang="en-US" dirty="0"/>
                <a:t> shipments are linked to </a:t>
              </a:r>
              <a:r>
                <a:rPr lang="en-US" b="1" dirty="0"/>
                <a:t>higher-value </a:t>
              </a:r>
              <a:r>
                <a:rPr lang="en-US" dirty="0"/>
                <a:t>orders, presenting an opportunity to optimize logistics.</a:t>
              </a:r>
            </a:p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A83B04-AB8A-38E7-C000-A6B6F986AC6B}"/>
                </a:ext>
              </a:extLst>
            </p:cNvPr>
            <p:cNvSpPr/>
            <p:nvPr/>
          </p:nvSpPr>
          <p:spPr>
            <a:xfrm>
              <a:off x="6774647" y="2345736"/>
              <a:ext cx="1257841" cy="1257841"/>
            </a:xfrm>
            <a:custGeom>
              <a:avLst/>
              <a:gdLst>
                <a:gd name="connsiteX0" fmla="*/ 0 w 1257841"/>
                <a:gd name="connsiteY0" fmla="*/ 628921 h 1257841"/>
                <a:gd name="connsiteX1" fmla="*/ 628921 w 1257841"/>
                <a:gd name="connsiteY1" fmla="*/ 0 h 1257841"/>
                <a:gd name="connsiteX2" fmla="*/ 1257842 w 1257841"/>
                <a:gd name="connsiteY2" fmla="*/ 628921 h 1257841"/>
                <a:gd name="connsiteX3" fmla="*/ 628921 w 1257841"/>
                <a:gd name="connsiteY3" fmla="*/ 1257842 h 1257841"/>
                <a:gd name="connsiteX4" fmla="*/ 0 w 1257841"/>
                <a:gd name="connsiteY4" fmla="*/ 628921 h 12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41" h="1257841">
                  <a:moveTo>
                    <a:pt x="0" y="628921"/>
                  </a:moveTo>
                  <a:cubicBezTo>
                    <a:pt x="0" y="281578"/>
                    <a:pt x="281578" y="0"/>
                    <a:pt x="628921" y="0"/>
                  </a:cubicBezTo>
                  <a:cubicBezTo>
                    <a:pt x="976264" y="0"/>
                    <a:pt x="1257842" y="281578"/>
                    <a:pt x="1257842" y="628921"/>
                  </a:cubicBezTo>
                  <a:cubicBezTo>
                    <a:pt x="1257842" y="976264"/>
                    <a:pt x="976264" y="1257842"/>
                    <a:pt x="628921" y="1257842"/>
                  </a:cubicBezTo>
                  <a:cubicBezTo>
                    <a:pt x="281578" y="1257842"/>
                    <a:pt x="0" y="976264"/>
                    <a:pt x="0" y="628921"/>
                  </a:cubicBezTo>
                  <a:close/>
                </a:path>
              </a:pathLst>
            </a:cu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2273" tIns="196907" rIns="282273" bIns="19690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6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5676D-1FD1-E5C2-511D-4C131CB0B66B}"/>
              </a:ext>
            </a:extLst>
          </p:cNvPr>
          <p:cNvSpPr/>
          <p:nvPr/>
        </p:nvSpPr>
        <p:spPr>
          <a:xfrm>
            <a:off x="967639" y="6112677"/>
            <a:ext cx="2469600" cy="72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8F96B8F-DE5A-363D-E175-1DD87618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Profit shows strong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Q4 contributing nearly 40% of annual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4926A-BBBB-0E1B-2017-187A432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346" y="36456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Sales and Profits Summary</a:t>
            </a:r>
          </a:p>
        </p:txBody>
      </p:sp>
    </p:spTree>
    <p:extLst>
      <p:ext uri="{BB962C8B-B14F-4D97-AF65-F5344CB8AC3E}">
        <p14:creationId xmlns:p14="http://schemas.microsoft.com/office/powerpoint/2010/main" val="449346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7ED87614-0F22-AA4A-7508-90C70F5AA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93818C-7DEF-4B13-20D6-A5C890C8C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E83775-8210-BB82-B2C9-7E2AFE3ED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A3854-3554-E64D-9D6F-54860D5B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57B680-962E-64E8-62D8-AA12929D8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3EA3058-FBE4-C1EE-69F0-927C35F52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2C92B7-CEBD-EDB6-2515-6350DB05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4800" dirty="0">
                <a:solidFill>
                  <a:schemeClr val="bg1"/>
                </a:solidFill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63786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0B435AB-2137-36E7-EB69-0F974C05E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996289E-8765-9F8D-ECD7-DC907F42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346" y="36456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Potential Marketing Focus Areas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E8B4E116-9667-DCA0-F60A-564901794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A56BE58B-F35B-D39F-DFF1-17067E352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61637"/>
            <a:ext cx="8997976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distribution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similar for both groups, but overall usage is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male-dominated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56A0FF-9B45-8ABD-8B4D-82FC85834A7F}"/>
              </a:ext>
            </a:extLst>
          </p:cNvPr>
          <p:cNvSpPr/>
          <p:nvPr/>
        </p:nvSpPr>
        <p:spPr>
          <a:xfrm>
            <a:off x="8177818" y="6112749"/>
            <a:ext cx="2469600" cy="72"/>
          </a:xfrm>
          <a:prstGeom prst="rect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3680B4-E0C6-64AF-07E4-4CBA75D7C3F7}"/>
              </a:ext>
            </a:extLst>
          </p:cNvPr>
          <p:cNvSpPr/>
          <p:nvPr/>
        </p:nvSpPr>
        <p:spPr>
          <a:xfrm>
            <a:off x="4561206" y="6105769"/>
            <a:ext cx="2469600" cy="72"/>
          </a:xfrm>
          <a:prstGeom prst="rect">
            <a:avLst/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F6EBF1-8040-59D9-FD45-873E7C6C326B}"/>
              </a:ext>
            </a:extLst>
          </p:cNvPr>
          <p:cNvGrpSpPr/>
          <p:nvPr/>
        </p:nvGrpSpPr>
        <p:grpSpPr>
          <a:xfrm>
            <a:off x="968644" y="2106869"/>
            <a:ext cx="2468595" cy="3998900"/>
            <a:chOff x="644055" y="2112507"/>
            <a:chExt cx="2468595" cy="39989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D28E35-112C-C1DC-6A1F-3C8E8E6C457F}"/>
                </a:ext>
              </a:extLst>
            </p:cNvPr>
            <p:cNvSpPr/>
            <p:nvPr/>
          </p:nvSpPr>
          <p:spPr>
            <a:xfrm>
              <a:off x="644055" y="2112507"/>
              <a:ext cx="2468595" cy="3998900"/>
            </a:xfrm>
            <a:custGeom>
              <a:avLst/>
              <a:gdLst>
                <a:gd name="connsiteX0" fmla="*/ 0 w 3414946"/>
                <a:gd name="connsiteY0" fmla="*/ 0 h 4192805"/>
                <a:gd name="connsiteX1" fmla="*/ 3414946 w 3414946"/>
                <a:gd name="connsiteY1" fmla="*/ 0 h 4192805"/>
                <a:gd name="connsiteX2" fmla="*/ 3414946 w 3414946"/>
                <a:gd name="connsiteY2" fmla="*/ 4192805 h 4192805"/>
                <a:gd name="connsiteX3" fmla="*/ 0 w 3414946"/>
                <a:gd name="connsiteY3" fmla="*/ 4192805 h 4192805"/>
                <a:gd name="connsiteX4" fmla="*/ 0 w 3414946"/>
                <a:gd name="connsiteY4" fmla="*/ 0 h 419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946" h="4192805">
                  <a:moveTo>
                    <a:pt x="0" y="0"/>
                  </a:moveTo>
                  <a:lnTo>
                    <a:pt x="3414946" y="0"/>
                  </a:lnTo>
                  <a:lnTo>
                    <a:pt x="3414946" y="4192805"/>
                  </a:lnTo>
                  <a:lnTo>
                    <a:pt x="0" y="41928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1923465" rIns="266243" bIns="414057" numCol="1" spcCol="1270" anchor="t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Boost Early-Year Sales:</a:t>
              </a:r>
              <a:r>
                <a:rPr lang="en-US" dirty="0"/>
                <a:t> Target </a:t>
              </a:r>
              <a:r>
                <a:rPr lang="en-US" b="1" dirty="0"/>
                <a:t>January–March </a:t>
              </a:r>
              <a:r>
                <a:rPr lang="en-US" dirty="0"/>
                <a:t>with promotions or campaigns to reduce post-holiday slump.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604E307-2730-D72E-3242-EC3BED82D156}"/>
                </a:ext>
              </a:extLst>
            </p:cNvPr>
            <p:cNvSpPr/>
            <p:nvPr/>
          </p:nvSpPr>
          <p:spPr>
            <a:xfrm>
              <a:off x="1248929" y="2357615"/>
              <a:ext cx="1257841" cy="1257841"/>
            </a:xfrm>
            <a:custGeom>
              <a:avLst/>
              <a:gdLst>
                <a:gd name="connsiteX0" fmla="*/ 0 w 1257841"/>
                <a:gd name="connsiteY0" fmla="*/ 628921 h 1257841"/>
                <a:gd name="connsiteX1" fmla="*/ 628921 w 1257841"/>
                <a:gd name="connsiteY1" fmla="*/ 0 h 1257841"/>
                <a:gd name="connsiteX2" fmla="*/ 1257842 w 1257841"/>
                <a:gd name="connsiteY2" fmla="*/ 628921 h 1257841"/>
                <a:gd name="connsiteX3" fmla="*/ 628921 w 1257841"/>
                <a:gd name="connsiteY3" fmla="*/ 1257842 h 1257841"/>
                <a:gd name="connsiteX4" fmla="*/ 0 w 1257841"/>
                <a:gd name="connsiteY4" fmla="*/ 628921 h 12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41" h="1257841">
                  <a:moveTo>
                    <a:pt x="0" y="628921"/>
                  </a:moveTo>
                  <a:cubicBezTo>
                    <a:pt x="0" y="281578"/>
                    <a:pt x="281578" y="0"/>
                    <a:pt x="628921" y="0"/>
                  </a:cubicBezTo>
                  <a:cubicBezTo>
                    <a:pt x="976264" y="0"/>
                    <a:pt x="1257842" y="281578"/>
                    <a:pt x="1257842" y="628921"/>
                  </a:cubicBezTo>
                  <a:cubicBezTo>
                    <a:pt x="1257842" y="976264"/>
                    <a:pt x="976264" y="1257842"/>
                    <a:pt x="628921" y="1257842"/>
                  </a:cubicBezTo>
                  <a:cubicBezTo>
                    <a:pt x="281578" y="1257842"/>
                    <a:pt x="0" y="976264"/>
                    <a:pt x="0" y="628921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2273" tIns="196907" rIns="282273" bIns="19690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573951-B94E-FA5D-3406-E60997415A97}"/>
              </a:ext>
            </a:extLst>
          </p:cNvPr>
          <p:cNvGrpSpPr/>
          <p:nvPr/>
        </p:nvGrpSpPr>
        <p:grpSpPr>
          <a:xfrm>
            <a:off x="4561206" y="2113849"/>
            <a:ext cx="2468595" cy="3998972"/>
            <a:chOff x="3431390" y="2112507"/>
            <a:chExt cx="2468595" cy="3998972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F6D117-7641-6F07-9DBC-1D433D7AD29F}"/>
                </a:ext>
              </a:extLst>
            </p:cNvPr>
            <p:cNvSpPr/>
            <p:nvPr/>
          </p:nvSpPr>
          <p:spPr>
            <a:xfrm>
              <a:off x="3431390" y="2112507"/>
              <a:ext cx="2468595" cy="3998972"/>
            </a:xfrm>
            <a:custGeom>
              <a:avLst/>
              <a:gdLst>
                <a:gd name="connsiteX0" fmla="*/ 0 w 3414946"/>
                <a:gd name="connsiteY0" fmla="*/ 0 h 4192805"/>
                <a:gd name="connsiteX1" fmla="*/ 3414946 w 3414946"/>
                <a:gd name="connsiteY1" fmla="*/ 0 h 4192805"/>
                <a:gd name="connsiteX2" fmla="*/ 3414946 w 3414946"/>
                <a:gd name="connsiteY2" fmla="*/ 4192805 h 4192805"/>
                <a:gd name="connsiteX3" fmla="*/ 0 w 3414946"/>
                <a:gd name="connsiteY3" fmla="*/ 4192805 h 4192805"/>
                <a:gd name="connsiteX4" fmla="*/ 0 w 3414946"/>
                <a:gd name="connsiteY4" fmla="*/ 0 h 419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946" h="4192805">
                  <a:moveTo>
                    <a:pt x="0" y="0"/>
                  </a:moveTo>
                  <a:lnTo>
                    <a:pt x="3414946" y="0"/>
                  </a:lnTo>
                  <a:lnTo>
                    <a:pt x="3414946" y="4192805"/>
                  </a:lnTo>
                  <a:lnTo>
                    <a:pt x="0" y="4192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90000"/>
              </a:schemeClr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1923465" rIns="266243" bIns="414057" numCol="1" spcCol="1270" anchor="t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Regional Growth:</a:t>
              </a:r>
              <a:r>
                <a:rPr lang="en-US" dirty="0"/>
                <a:t> Focus on underperforming regions (</a:t>
              </a:r>
              <a:r>
                <a:rPr lang="en-US" b="1" dirty="0"/>
                <a:t>Central and South</a:t>
              </a:r>
              <a:r>
                <a:rPr lang="en-US" dirty="0"/>
                <a:t>) through localized advertising, events, or promotions.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36C35FC-7AAB-A1D0-798E-4D57EA934C0A}"/>
                </a:ext>
              </a:extLst>
            </p:cNvPr>
            <p:cNvSpPr/>
            <p:nvPr/>
          </p:nvSpPr>
          <p:spPr>
            <a:xfrm>
              <a:off x="4036766" y="2350635"/>
              <a:ext cx="1257841" cy="1257841"/>
            </a:xfrm>
            <a:custGeom>
              <a:avLst/>
              <a:gdLst>
                <a:gd name="connsiteX0" fmla="*/ 0 w 1257841"/>
                <a:gd name="connsiteY0" fmla="*/ 628921 h 1257841"/>
                <a:gd name="connsiteX1" fmla="*/ 628921 w 1257841"/>
                <a:gd name="connsiteY1" fmla="*/ 0 h 1257841"/>
                <a:gd name="connsiteX2" fmla="*/ 1257842 w 1257841"/>
                <a:gd name="connsiteY2" fmla="*/ 628921 h 1257841"/>
                <a:gd name="connsiteX3" fmla="*/ 628921 w 1257841"/>
                <a:gd name="connsiteY3" fmla="*/ 1257842 h 1257841"/>
                <a:gd name="connsiteX4" fmla="*/ 0 w 1257841"/>
                <a:gd name="connsiteY4" fmla="*/ 628921 h 12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41" h="1257841">
                  <a:moveTo>
                    <a:pt x="0" y="628921"/>
                  </a:moveTo>
                  <a:cubicBezTo>
                    <a:pt x="0" y="281578"/>
                    <a:pt x="281578" y="0"/>
                    <a:pt x="628921" y="0"/>
                  </a:cubicBezTo>
                  <a:cubicBezTo>
                    <a:pt x="976264" y="0"/>
                    <a:pt x="1257842" y="281578"/>
                    <a:pt x="1257842" y="628921"/>
                  </a:cubicBezTo>
                  <a:cubicBezTo>
                    <a:pt x="1257842" y="976264"/>
                    <a:pt x="976264" y="1257842"/>
                    <a:pt x="628921" y="1257842"/>
                  </a:cubicBezTo>
                  <a:cubicBezTo>
                    <a:pt x="281578" y="1257842"/>
                    <a:pt x="0" y="976264"/>
                    <a:pt x="0" y="628921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2273" tIns="196907" rIns="282273" bIns="19690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/>
                <a:t>2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7E1F78-6D04-1F7C-EB55-3BA591CB3FDF}"/>
              </a:ext>
            </a:extLst>
          </p:cNvPr>
          <p:cNvGrpSpPr/>
          <p:nvPr/>
        </p:nvGrpSpPr>
        <p:grpSpPr>
          <a:xfrm>
            <a:off x="8178320" y="2113849"/>
            <a:ext cx="2468596" cy="3999600"/>
            <a:chOff x="6169270" y="2112507"/>
            <a:chExt cx="2468596" cy="39996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1333B2-51E0-E138-D332-18ED1E854BCE}"/>
                </a:ext>
              </a:extLst>
            </p:cNvPr>
            <p:cNvSpPr/>
            <p:nvPr/>
          </p:nvSpPr>
          <p:spPr>
            <a:xfrm>
              <a:off x="6169270" y="2112507"/>
              <a:ext cx="2468596" cy="3999600"/>
            </a:xfrm>
            <a:custGeom>
              <a:avLst/>
              <a:gdLst>
                <a:gd name="connsiteX0" fmla="*/ 0 w 3414946"/>
                <a:gd name="connsiteY0" fmla="*/ 0 h 4192805"/>
                <a:gd name="connsiteX1" fmla="*/ 3414946 w 3414946"/>
                <a:gd name="connsiteY1" fmla="*/ 0 h 4192805"/>
                <a:gd name="connsiteX2" fmla="*/ 3414946 w 3414946"/>
                <a:gd name="connsiteY2" fmla="*/ 4192805 h 4192805"/>
                <a:gd name="connsiteX3" fmla="*/ 0 w 3414946"/>
                <a:gd name="connsiteY3" fmla="*/ 4192805 h 4192805"/>
                <a:gd name="connsiteX4" fmla="*/ 0 w 3414946"/>
                <a:gd name="connsiteY4" fmla="*/ 0 h 419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946" h="4192805">
                  <a:moveTo>
                    <a:pt x="0" y="0"/>
                  </a:moveTo>
                  <a:lnTo>
                    <a:pt x="3414946" y="0"/>
                  </a:lnTo>
                  <a:lnTo>
                    <a:pt x="3414946" y="4192805"/>
                  </a:lnTo>
                  <a:lnTo>
                    <a:pt x="0" y="4192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1923465" rIns="266243" bIns="414057" numCol="1" spcCol="1270" anchor="t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Seasonal Campaigns:</a:t>
              </a:r>
              <a:r>
                <a:rPr lang="en-US" dirty="0"/>
                <a:t> Leverage </a:t>
              </a:r>
              <a:r>
                <a:rPr lang="en-US" b="1" dirty="0"/>
                <a:t>Q4</a:t>
              </a:r>
              <a:r>
                <a:rPr lang="en-US" dirty="0"/>
                <a:t> trends with pre-holiday marketing to maximize peak-season profits.</a:t>
              </a:r>
            </a:p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48E299D-908A-EC21-E511-807F1D1D4F82}"/>
                </a:ext>
              </a:extLst>
            </p:cNvPr>
            <p:cNvSpPr/>
            <p:nvPr/>
          </p:nvSpPr>
          <p:spPr>
            <a:xfrm>
              <a:off x="6774647" y="2345736"/>
              <a:ext cx="1257841" cy="1257841"/>
            </a:xfrm>
            <a:custGeom>
              <a:avLst/>
              <a:gdLst>
                <a:gd name="connsiteX0" fmla="*/ 0 w 1257841"/>
                <a:gd name="connsiteY0" fmla="*/ 628921 h 1257841"/>
                <a:gd name="connsiteX1" fmla="*/ 628921 w 1257841"/>
                <a:gd name="connsiteY1" fmla="*/ 0 h 1257841"/>
                <a:gd name="connsiteX2" fmla="*/ 1257842 w 1257841"/>
                <a:gd name="connsiteY2" fmla="*/ 628921 h 1257841"/>
                <a:gd name="connsiteX3" fmla="*/ 628921 w 1257841"/>
                <a:gd name="connsiteY3" fmla="*/ 1257842 h 1257841"/>
                <a:gd name="connsiteX4" fmla="*/ 0 w 1257841"/>
                <a:gd name="connsiteY4" fmla="*/ 628921 h 12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41" h="1257841">
                  <a:moveTo>
                    <a:pt x="0" y="628921"/>
                  </a:moveTo>
                  <a:cubicBezTo>
                    <a:pt x="0" y="281578"/>
                    <a:pt x="281578" y="0"/>
                    <a:pt x="628921" y="0"/>
                  </a:cubicBezTo>
                  <a:cubicBezTo>
                    <a:pt x="976264" y="0"/>
                    <a:pt x="1257842" y="281578"/>
                    <a:pt x="1257842" y="628921"/>
                  </a:cubicBezTo>
                  <a:cubicBezTo>
                    <a:pt x="1257842" y="976264"/>
                    <a:pt x="976264" y="1257842"/>
                    <a:pt x="628921" y="1257842"/>
                  </a:cubicBezTo>
                  <a:cubicBezTo>
                    <a:pt x="281578" y="1257842"/>
                    <a:pt x="0" y="976264"/>
                    <a:pt x="0" y="628921"/>
                  </a:cubicBezTo>
                  <a:close/>
                </a:path>
              </a:pathLst>
            </a:cu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2273" tIns="196907" rIns="282273" bIns="19690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3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4917A84-CDDD-F4D7-88DE-AAB1324EE6D4}"/>
              </a:ext>
            </a:extLst>
          </p:cNvPr>
          <p:cNvSpPr/>
          <p:nvPr/>
        </p:nvSpPr>
        <p:spPr>
          <a:xfrm>
            <a:off x="967639" y="6112677"/>
            <a:ext cx="2469600" cy="72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BABF2C57-6239-80CE-91F1-DEF3BDB95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Profit shows strong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Q4 contributing nearly 40% of annual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246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6C232-B37A-A43A-ECD1-81AB4BB8A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E3559F-9B1C-DFDE-3395-096551643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00F3B772-1530-5BC4-ECB5-1207C1426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F7DD05EB-7B54-142B-EFFB-468437367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61637"/>
            <a:ext cx="8997976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distribution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similar for both groups, but overall usage is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male-dominated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69EE60-175E-947A-6E63-D8F5867CBA24}"/>
              </a:ext>
            </a:extLst>
          </p:cNvPr>
          <p:cNvSpPr/>
          <p:nvPr/>
        </p:nvSpPr>
        <p:spPr>
          <a:xfrm>
            <a:off x="6212474" y="6103041"/>
            <a:ext cx="3585600" cy="72"/>
          </a:xfrm>
          <a:prstGeom prst="rect">
            <a:avLst/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B48CFE-9BDC-C130-484D-E5C4028A56F5}"/>
              </a:ext>
            </a:extLst>
          </p:cNvPr>
          <p:cNvGrpSpPr/>
          <p:nvPr/>
        </p:nvGrpSpPr>
        <p:grpSpPr>
          <a:xfrm>
            <a:off x="1441926" y="2297841"/>
            <a:ext cx="3585600" cy="3805200"/>
            <a:chOff x="644055" y="2112507"/>
            <a:chExt cx="3259568" cy="39989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084E3E9-A256-BFE1-3A6E-CC621712E3EA}"/>
                </a:ext>
              </a:extLst>
            </p:cNvPr>
            <p:cNvSpPr/>
            <p:nvPr/>
          </p:nvSpPr>
          <p:spPr>
            <a:xfrm>
              <a:off x="644055" y="2112507"/>
              <a:ext cx="3259568" cy="3998900"/>
            </a:xfrm>
            <a:custGeom>
              <a:avLst/>
              <a:gdLst>
                <a:gd name="connsiteX0" fmla="*/ 0 w 3414946"/>
                <a:gd name="connsiteY0" fmla="*/ 0 h 4192805"/>
                <a:gd name="connsiteX1" fmla="*/ 3414946 w 3414946"/>
                <a:gd name="connsiteY1" fmla="*/ 0 h 4192805"/>
                <a:gd name="connsiteX2" fmla="*/ 3414946 w 3414946"/>
                <a:gd name="connsiteY2" fmla="*/ 4192805 h 4192805"/>
                <a:gd name="connsiteX3" fmla="*/ 0 w 3414946"/>
                <a:gd name="connsiteY3" fmla="*/ 4192805 h 4192805"/>
                <a:gd name="connsiteX4" fmla="*/ 0 w 3414946"/>
                <a:gd name="connsiteY4" fmla="*/ 0 h 419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946" h="4192805">
                  <a:moveTo>
                    <a:pt x="0" y="0"/>
                  </a:moveTo>
                  <a:lnTo>
                    <a:pt x="3414946" y="0"/>
                  </a:lnTo>
                  <a:lnTo>
                    <a:pt x="3414946" y="4192805"/>
                  </a:lnTo>
                  <a:lnTo>
                    <a:pt x="0" y="41928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1923465" rIns="266243" bIns="414057" numCol="1" spcCol="1270" anchor="t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Cross-Selling &amp; Bundling:</a:t>
              </a:r>
              <a:r>
                <a:rPr lang="en-US" dirty="0"/>
                <a:t> Use insights from shipping patterns and popular products to bundle items, encourage higher-value purchases, and optimize delivery options for profitability.</a:t>
              </a:r>
              <a:endParaRPr lang="en-US" sz="18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DA4F254-AE50-13F0-45A0-00A9AB55F1B8}"/>
                </a:ext>
              </a:extLst>
            </p:cNvPr>
            <p:cNvSpPr/>
            <p:nvPr/>
          </p:nvSpPr>
          <p:spPr>
            <a:xfrm>
              <a:off x="1644919" y="2421644"/>
              <a:ext cx="1257841" cy="1257841"/>
            </a:xfrm>
            <a:custGeom>
              <a:avLst/>
              <a:gdLst>
                <a:gd name="connsiteX0" fmla="*/ 0 w 1257841"/>
                <a:gd name="connsiteY0" fmla="*/ 628921 h 1257841"/>
                <a:gd name="connsiteX1" fmla="*/ 628921 w 1257841"/>
                <a:gd name="connsiteY1" fmla="*/ 0 h 1257841"/>
                <a:gd name="connsiteX2" fmla="*/ 1257842 w 1257841"/>
                <a:gd name="connsiteY2" fmla="*/ 628921 h 1257841"/>
                <a:gd name="connsiteX3" fmla="*/ 628921 w 1257841"/>
                <a:gd name="connsiteY3" fmla="*/ 1257842 h 1257841"/>
                <a:gd name="connsiteX4" fmla="*/ 0 w 1257841"/>
                <a:gd name="connsiteY4" fmla="*/ 628921 h 12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41" h="1257841">
                  <a:moveTo>
                    <a:pt x="0" y="628921"/>
                  </a:moveTo>
                  <a:cubicBezTo>
                    <a:pt x="0" y="281578"/>
                    <a:pt x="281578" y="0"/>
                    <a:pt x="628921" y="0"/>
                  </a:cubicBezTo>
                  <a:cubicBezTo>
                    <a:pt x="976264" y="0"/>
                    <a:pt x="1257842" y="281578"/>
                    <a:pt x="1257842" y="628921"/>
                  </a:cubicBezTo>
                  <a:cubicBezTo>
                    <a:pt x="1257842" y="976264"/>
                    <a:pt x="976264" y="1257842"/>
                    <a:pt x="628921" y="1257842"/>
                  </a:cubicBezTo>
                  <a:cubicBezTo>
                    <a:pt x="281578" y="1257842"/>
                    <a:pt x="0" y="976264"/>
                    <a:pt x="0" y="628921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2273" tIns="196907" rIns="282273" bIns="19690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4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6EEC5E-8C72-8E7B-51DF-1A463BE20D97}"/>
              </a:ext>
            </a:extLst>
          </p:cNvPr>
          <p:cNvGrpSpPr/>
          <p:nvPr/>
        </p:nvGrpSpPr>
        <p:grpSpPr>
          <a:xfrm>
            <a:off x="6212474" y="2297841"/>
            <a:ext cx="3584418" cy="3805397"/>
            <a:chOff x="3431390" y="2112507"/>
            <a:chExt cx="3584418" cy="380539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AD6F6C0-17C4-EB0E-5817-928D907857BB}"/>
                </a:ext>
              </a:extLst>
            </p:cNvPr>
            <p:cNvSpPr/>
            <p:nvPr/>
          </p:nvSpPr>
          <p:spPr>
            <a:xfrm>
              <a:off x="3431390" y="2112507"/>
              <a:ext cx="3584418" cy="3805397"/>
            </a:xfrm>
            <a:custGeom>
              <a:avLst/>
              <a:gdLst>
                <a:gd name="connsiteX0" fmla="*/ 0 w 3414946"/>
                <a:gd name="connsiteY0" fmla="*/ 0 h 4192805"/>
                <a:gd name="connsiteX1" fmla="*/ 3414946 w 3414946"/>
                <a:gd name="connsiteY1" fmla="*/ 0 h 4192805"/>
                <a:gd name="connsiteX2" fmla="*/ 3414946 w 3414946"/>
                <a:gd name="connsiteY2" fmla="*/ 4192805 h 4192805"/>
                <a:gd name="connsiteX3" fmla="*/ 0 w 3414946"/>
                <a:gd name="connsiteY3" fmla="*/ 4192805 h 4192805"/>
                <a:gd name="connsiteX4" fmla="*/ 0 w 3414946"/>
                <a:gd name="connsiteY4" fmla="*/ 0 h 419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4946" h="4192805">
                  <a:moveTo>
                    <a:pt x="0" y="0"/>
                  </a:moveTo>
                  <a:lnTo>
                    <a:pt x="3414946" y="0"/>
                  </a:lnTo>
                  <a:lnTo>
                    <a:pt x="3414946" y="4192805"/>
                  </a:lnTo>
                  <a:lnTo>
                    <a:pt x="0" y="41928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90000"/>
              </a:schemeClr>
            </a:solidFill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243" tIns="1923465" rIns="266243" bIns="414057" numCol="1" spcCol="1270" anchor="t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Product Mix Optimization:</a:t>
              </a:r>
              <a:r>
                <a:rPr lang="en-US" dirty="0"/>
                <a:t> Promote high-margin products (</a:t>
              </a:r>
              <a:r>
                <a:rPr lang="en-US" b="1" dirty="0"/>
                <a:t>Technology, Office Supplies</a:t>
              </a:r>
              <a:r>
                <a:rPr lang="en-US" dirty="0"/>
                <a:t>) and top performers (</a:t>
              </a:r>
              <a:r>
                <a:rPr lang="en-US" b="1" dirty="0"/>
                <a:t>Canon </a:t>
              </a:r>
              <a:r>
                <a:rPr lang="en-US" b="1" dirty="0" err="1"/>
                <a:t>imageCLASS</a:t>
              </a:r>
              <a:r>
                <a:rPr lang="en-US" b="1" dirty="0"/>
                <a:t> 2200</a:t>
              </a:r>
              <a:r>
                <a:rPr lang="en-US" dirty="0"/>
                <a:t>) while reviewing pricing/costs for low-margin or loss-making items.</a:t>
              </a:r>
              <a:endParaRPr lang="en-US" sz="1800" kern="120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907F6A-D59F-FFDB-DFF0-4D560AB25234}"/>
                </a:ext>
              </a:extLst>
            </p:cNvPr>
            <p:cNvSpPr/>
            <p:nvPr/>
          </p:nvSpPr>
          <p:spPr>
            <a:xfrm>
              <a:off x="4594678" y="2345742"/>
              <a:ext cx="1257841" cy="1257841"/>
            </a:xfrm>
            <a:custGeom>
              <a:avLst/>
              <a:gdLst>
                <a:gd name="connsiteX0" fmla="*/ 0 w 1257841"/>
                <a:gd name="connsiteY0" fmla="*/ 628921 h 1257841"/>
                <a:gd name="connsiteX1" fmla="*/ 628921 w 1257841"/>
                <a:gd name="connsiteY1" fmla="*/ 0 h 1257841"/>
                <a:gd name="connsiteX2" fmla="*/ 1257842 w 1257841"/>
                <a:gd name="connsiteY2" fmla="*/ 628921 h 1257841"/>
                <a:gd name="connsiteX3" fmla="*/ 628921 w 1257841"/>
                <a:gd name="connsiteY3" fmla="*/ 1257842 h 1257841"/>
                <a:gd name="connsiteX4" fmla="*/ 0 w 1257841"/>
                <a:gd name="connsiteY4" fmla="*/ 628921 h 12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41" h="1257841">
                  <a:moveTo>
                    <a:pt x="0" y="628921"/>
                  </a:moveTo>
                  <a:cubicBezTo>
                    <a:pt x="0" y="281578"/>
                    <a:pt x="281578" y="0"/>
                    <a:pt x="628921" y="0"/>
                  </a:cubicBezTo>
                  <a:cubicBezTo>
                    <a:pt x="976264" y="0"/>
                    <a:pt x="1257842" y="281578"/>
                    <a:pt x="1257842" y="628921"/>
                  </a:cubicBezTo>
                  <a:cubicBezTo>
                    <a:pt x="1257842" y="976264"/>
                    <a:pt x="976264" y="1257842"/>
                    <a:pt x="628921" y="1257842"/>
                  </a:cubicBezTo>
                  <a:cubicBezTo>
                    <a:pt x="281578" y="1257842"/>
                    <a:pt x="0" y="976264"/>
                    <a:pt x="0" y="628921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2273" tIns="196907" rIns="282273" bIns="196907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5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052B54C-9DC5-9AEC-2B20-93CE52CE5E64}"/>
              </a:ext>
            </a:extLst>
          </p:cNvPr>
          <p:cNvSpPr/>
          <p:nvPr/>
        </p:nvSpPr>
        <p:spPr>
          <a:xfrm>
            <a:off x="1438878" y="6100152"/>
            <a:ext cx="3585600" cy="72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C6BAFBFD-EFDC-0276-CBCD-A8A7F12BD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Profit shows strong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Q4 contributing nearly 40% of annual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CDCC2-1786-775F-885B-C5A8C99B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346" y="36456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Potential Marketing Focus Areas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4957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801FA-F8F5-24E5-48ED-3F9789D6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260" y="1188637"/>
            <a:ext cx="5852711" cy="1597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28" name="Graphic 27" descr="Handshake">
            <a:extLst>
              <a:ext uri="{FF2B5EF4-FFF2-40B4-BE49-F238E27FC236}">
                <a16:creationId xmlns:a16="http://schemas.microsoft.com/office/drawing/2014/main" id="{286668B4-8BF3-1994-DEC7-50161B938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597C9F8-88FA-0B3A-97C4-DF90958BF03D}"/>
              </a:ext>
            </a:extLst>
          </p:cNvPr>
          <p:cNvSpPr txBox="1">
            <a:spLocks/>
          </p:cNvSpPr>
          <p:nvPr/>
        </p:nvSpPr>
        <p:spPr>
          <a:xfrm>
            <a:off x="5255260" y="2998278"/>
            <a:ext cx="4898390" cy="2728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Omer Metwally | Aspiring Data Analyst</a:t>
            </a:r>
          </a:p>
          <a:p>
            <a:r>
              <a:rPr lang="en-US" sz="2000" dirty="0"/>
              <a:t>Tools: Excel, PivotTables, Charts</a:t>
            </a:r>
            <a:r>
              <a:rPr lang="en-US" sz="2000" b="1" dirty="0"/>
              <a:t> </a:t>
            </a:r>
          </a:p>
          <a:p>
            <a:r>
              <a:rPr lang="en-US" sz="2000" dirty="0"/>
              <a:t>Last Updated: </a:t>
            </a:r>
            <a:r>
              <a:rPr lang="en-US" sz="2000" b="1" dirty="0"/>
              <a:t>23.</a:t>
            </a:r>
            <a:r>
              <a:rPr lang="en-US" sz="2000" b="1" baseline="30000" dirty="0"/>
              <a:t>th</a:t>
            </a:r>
            <a:r>
              <a:rPr lang="en-US" sz="2000" b="1" dirty="0"/>
              <a:t> October 2025</a:t>
            </a:r>
          </a:p>
        </p:txBody>
      </p:sp>
    </p:spTree>
    <p:extLst>
      <p:ext uri="{BB962C8B-B14F-4D97-AF65-F5344CB8AC3E}">
        <p14:creationId xmlns:p14="http://schemas.microsoft.com/office/powerpoint/2010/main" val="37647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42944-6BAA-B16A-7C91-95E6C628B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055543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63F3-4ECE-9068-C790-2325C97D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4019D-4D2A-BD0E-3B85-6FBEBA392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0968FCE-4BC9-4E33-2E89-E69449DDC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0D10A2-B9C8-4686-89BD-2DEA9E4D62D4}"/>
              </a:ext>
            </a:extLst>
          </p:cNvPr>
          <p:cNvSpPr txBox="1">
            <a:spLocks/>
          </p:cNvSpPr>
          <p:nvPr/>
        </p:nvSpPr>
        <p:spPr>
          <a:xfrm>
            <a:off x="4654296" y="32918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What are we talking about?</a:t>
            </a:r>
            <a:endParaRPr lang="en-US" sz="5400" dirty="0"/>
          </a:p>
        </p:txBody>
      </p:sp>
      <p:pic>
        <p:nvPicPr>
          <p:cNvPr id="6" name="Picture 5" descr="Wood human figure">
            <a:extLst>
              <a:ext uri="{FF2B5EF4-FFF2-40B4-BE49-F238E27FC236}">
                <a16:creationId xmlns:a16="http://schemas.microsoft.com/office/drawing/2014/main" id="{107D7B41-6FFA-FAB7-3243-A6DA48C3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3" r="55632" b="-2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sketchy line">
            <a:extLst>
              <a:ext uri="{FF2B5EF4-FFF2-40B4-BE49-F238E27FC236}">
                <a16:creationId xmlns:a16="http://schemas.microsoft.com/office/drawing/2014/main" id="{2600C9F2-EBEB-9CDE-22EE-EC1F6250B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148CFA-2F52-3200-F95E-C5802CE3A185}"/>
              </a:ext>
            </a:extLst>
          </p:cNvPr>
          <p:cNvSpPr txBox="1">
            <a:spLocks/>
          </p:cNvSpPr>
          <p:nvPr/>
        </p:nvSpPr>
        <p:spPr>
          <a:xfrm>
            <a:off x="4654296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analyze sales performance and profitability</a:t>
            </a:r>
            <a:r>
              <a:rPr lang="en-US" sz="2000" dirty="0"/>
              <a:t> across products, regions, and time periods to </a:t>
            </a:r>
            <a:r>
              <a:rPr lang="en-US" sz="2000" b="1" dirty="0"/>
              <a:t>identify key factors driving profit</a:t>
            </a:r>
            <a:r>
              <a:rPr lang="en-US" sz="2000" dirty="0"/>
              <a:t> and </a:t>
            </a:r>
            <a:r>
              <a:rPr lang="en-US" sz="2000" b="1" dirty="0"/>
              <a:t>recommend actionable strategies</a:t>
            </a:r>
            <a:r>
              <a:rPr lang="en-US" sz="2000" dirty="0"/>
              <a:t> to increase overall business growth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199801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6513-0932-AAB4-4A7C-DD232B66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F4C27-06ED-C9B9-00E1-6A62C224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C014A292-CD84-3298-3797-28106DA9C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4122A8-662B-8F49-2C5F-45BB95E6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DF7B15-9992-A753-0C8E-3EBBF13A3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8105AE-566F-2F1C-7A77-CB76BB7C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BCB72-6582-A5D3-BD03-49099A9B8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9DD48F-A57D-C429-CEA1-7A20D1953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99A4AF-56B5-9056-C475-0962931CBD24}"/>
              </a:ext>
            </a:extLst>
          </p:cNvPr>
          <p:cNvSpPr txBox="1">
            <a:spLocks/>
          </p:cNvSpPr>
          <p:nvPr/>
        </p:nvSpPr>
        <p:spPr>
          <a:xfrm>
            <a:off x="1314824" y="735106"/>
            <a:ext cx="10053763" cy="2928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FFFF"/>
                </a:solidFill>
              </a:rPr>
              <a:t>Business Task</a:t>
            </a:r>
          </a:p>
        </p:txBody>
      </p:sp>
    </p:spTree>
    <p:extLst>
      <p:ext uri="{BB962C8B-B14F-4D97-AF65-F5344CB8AC3E}">
        <p14:creationId xmlns:p14="http://schemas.microsoft.com/office/powerpoint/2010/main" val="48930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9A0B-3430-4EAB-2533-1E54E32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A33B1-C09F-2CA4-F205-4FAE197AD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0F70C328-9DED-43FA-7CE1-2910A5F0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A14FB6-D228-E12F-D03C-35AF6A0A9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EC7097-E406-8151-E6EE-389CDBB11337}"/>
              </a:ext>
            </a:extLst>
          </p:cNvPr>
          <p:cNvSpPr txBox="1">
            <a:spLocks/>
          </p:cNvSpPr>
          <p:nvPr/>
        </p:nvSpPr>
        <p:spPr>
          <a:xfrm>
            <a:off x="6736501" y="1376628"/>
            <a:ext cx="4805996" cy="16931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The Superstore </a:t>
            </a:r>
            <a:r>
              <a:rPr lang="en-US" sz="2000" dirty="0"/>
              <a:t>Wants to Increase overall profit by identifying key drivers and weak areas in sales performance.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FC899AA8-97B5-599E-F976-EC5B54986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3EA54A-951A-D0DE-0E0F-67C437261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EB1865E-563B-AD1A-3115-26D62838C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561EF0-B4D7-E72A-7547-572182E95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F166E2-607C-184D-13B7-05BA59C00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TextBox 5">
            <a:extLst>
              <a:ext uri="{FF2B5EF4-FFF2-40B4-BE49-F238E27FC236}">
                <a16:creationId xmlns:a16="http://schemas.microsoft.com/office/drawing/2014/main" id="{B3903A5C-EFEA-0817-AE46-57DB2002C4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304086"/>
              </p:ext>
            </p:extLst>
          </p:nvPr>
        </p:nvGraphicFramePr>
        <p:xfrm>
          <a:off x="6024444" y="3015238"/>
          <a:ext cx="6130212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856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AACBE-E6FB-5036-3E0A-BCB6455A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source </a:t>
            </a:r>
          </a:p>
        </p:txBody>
      </p:sp>
    </p:spTree>
    <p:extLst>
      <p:ext uri="{BB962C8B-B14F-4D97-AF65-F5344CB8AC3E}">
        <p14:creationId xmlns:p14="http://schemas.microsoft.com/office/powerpoint/2010/main" val="251353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DAEC4F-7643-54C8-6C17-2986E7CD2D11}"/>
              </a:ext>
            </a:extLst>
          </p:cNvPr>
          <p:cNvSpPr txBox="1"/>
          <p:nvPr/>
        </p:nvSpPr>
        <p:spPr>
          <a:xfrm>
            <a:off x="6248400" y="365125"/>
            <a:ext cx="5105398" cy="1952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set</a:t>
            </a:r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2F2C338D-E56B-8A5D-17A5-D73CDBAD8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EB9C435-50E3-6D31-3EFF-C312DC7B6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2497257"/>
            <a:ext cx="5342466" cy="367970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/>
            <a:r>
              <a:rPr lang="en-US" sz="1900" dirty="0"/>
              <a:t>The dataset used in this analysis comes from the </a:t>
            </a:r>
            <a:r>
              <a:rPr lang="en-US" sz="2000" b="1" dirty="0">
                <a:hlinkClick r:id="rId4"/>
              </a:rPr>
              <a:t>Superstore Data Set</a:t>
            </a:r>
            <a:r>
              <a:rPr lang="en-US" sz="2000" b="1" dirty="0"/>
              <a:t> </a:t>
            </a:r>
            <a:r>
              <a:rPr lang="en-US" sz="1900" dirty="0"/>
              <a:t>— available on </a:t>
            </a:r>
            <a:r>
              <a:rPr lang="en-US" sz="1900" dirty="0">
                <a:hlinkClick r:id="rId5"/>
              </a:rPr>
              <a:t>Kaggle</a:t>
            </a:r>
            <a:endParaRPr lang="en-US" sz="1900" dirty="0"/>
          </a:p>
          <a:p>
            <a:pPr marL="0" indent="0">
              <a:buNone/>
            </a:pPr>
            <a:br>
              <a:rPr lang="en-US" sz="1900" dirty="0"/>
            </a:br>
            <a:r>
              <a:rPr lang="en-US" sz="1900" b="1" dirty="0"/>
              <a:t>License:</a:t>
            </a:r>
            <a:r>
              <a:rPr lang="en-US" sz="1900" dirty="0"/>
              <a:t> Open dataset provided for educational and analytical purposes.</a:t>
            </a:r>
            <a:br>
              <a:rPr lang="en-US" sz="1900" dirty="0"/>
            </a:br>
            <a:r>
              <a:rPr lang="en-US" sz="1900" dirty="0"/>
              <a:t>The data has been used strictly for </a:t>
            </a:r>
            <a:r>
              <a:rPr lang="en-US" sz="1900" b="1" dirty="0"/>
              <a:t>learning and non-commercial analysis</a:t>
            </a:r>
            <a:r>
              <a:rPr lang="en-US" sz="1900" dirty="0"/>
              <a:t>.</a:t>
            </a:r>
          </a:p>
          <a:p>
            <a:pPr marL="0"/>
            <a:endParaRPr lang="en-US" sz="1900" dirty="0"/>
          </a:p>
          <a:p>
            <a:pPr marL="0"/>
            <a:endParaRPr lang="en-US" sz="1900" dirty="0"/>
          </a:p>
          <a:p>
            <a:pPr marL="0"/>
            <a:r>
              <a:rPr lang="en-US" sz="1900" b="1" dirty="0"/>
              <a:t>Data License:</a:t>
            </a:r>
            <a:br>
              <a:rPr lang="en-US" sz="1900" dirty="0"/>
            </a:br>
            <a:r>
              <a:rPr lang="en-US" sz="1900" dirty="0"/>
              <a:t>© Motivate International Inc. | Public data used for educational purposes only.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122877D-5688-D76B-E683-2D4BA9CD21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92228"/>
              </p:ext>
            </p:extLst>
          </p:nvPr>
        </p:nvGraphicFramePr>
        <p:xfrm>
          <a:off x="1468016" y="2444007"/>
          <a:ext cx="1255140" cy="105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6" imgW="914400" imgH="771764" progId="Excel.SheetMacroEnabled.12">
                  <p:embed/>
                </p:oleObj>
              </mc:Choice>
              <mc:Fallback>
                <p:oleObj name="Macro-Enabled Worksheet" showAsIcon="1" r:id="rId6" imgW="914400" imgH="771764" progId="Excel.SheetMacroEnabled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908F3DD-3441-2738-56BC-23D9C7792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8016" y="2444007"/>
                        <a:ext cx="1255140" cy="1059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833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1E9B3-65CE-47E4-15C9-594A5A69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 summary</a:t>
            </a:r>
          </a:p>
        </p:txBody>
      </p:sp>
    </p:spTree>
    <p:extLst>
      <p:ext uri="{BB962C8B-B14F-4D97-AF65-F5344CB8AC3E}">
        <p14:creationId xmlns:p14="http://schemas.microsoft.com/office/powerpoint/2010/main" val="320922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1190</Words>
  <Application>Microsoft Office PowerPoint</Application>
  <PresentationFormat>Widescreen</PresentationFormat>
  <Paragraphs>134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Wingdings</vt:lpstr>
      <vt:lpstr>Office Theme</vt:lpstr>
      <vt:lpstr>Macro-Enabled Worksheet</vt:lpstr>
      <vt:lpstr>Sales and Profit Analysis Report</vt:lpstr>
      <vt:lpstr>Table of Contents</vt:lpstr>
      <vt:lpstr>Objective</vt:lpstr>
      <vt:lpstr>PowerPoint Presentation</vt:lpstr>
      <vt:lpstr>PowerPoint Presentation</vt:lpstr>
      <vt:lpstr>PowerPoint Presentation</vt:lpstr>
      <vt:lpstr>Data source </vt:lpstr>
      <vt:lpstr>PowerPoint Presentation</vt:lpstr>
      <vt:lpstr>Data cleaning summary</vt:lpstr>
      <vt:lpstr>PowerPoint Presentation</vt:lpstr>
      <vt:lpstr>PowerPoint Presentation</vt:lpstr>
      <vt:lpstr>The story with data</vt:lpstr>
      <vt:lpstr>Monthly Profit Trend</vt:lpstr>
      <vt:lpstr>Profit by Region</vt:lpstr>
      <vt:lpstr>Average Profit Margin by Category </vt:lpstr>
      <vt:lpstr>Top 5 Products by Profit  </vt:lpstr>
      <vt:lpstr>PowerPoint Presentation</vt:lpstr>
      <vt:lpstr>PowerPoint Presentation</vt:lpstr>
      <vt:lpstr>PowerPoint Presentation</vt:lpstr>
      <vt:lpstr>Conclusion</vt:lpstr>
      <vt:lpstr>Sales and Profits Summary</vt:lpstr>
      <vt:lpstr>Sales and Profits Summary</vt:lpstr>
      <vt:lpstr>Recommendations</vt:lpstr>
      <vt:lpstr>Potential Marketing Focus Areas</vt:lpstr>
      <vt:lpstr>Potential Marketing Focus Areas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omer metwally</dc:creator>
  <cp:lastModifiedBy>omer metwally</cp:lastModifiedBy>
  <cp:revision>17</cp:revision>
  <dcterms:created xsi:type="dcterms:W3CDTF">2025-10-07T19:27:15Z</dcterms:created>
  <dcterms:modified xsi:type="dcterms:W3CDTF">2025-10-23T11:44:14Z</dcterms:modified>
</cp:coreProperties>
</file>